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5143500" cx="9144000"/>
  <p:notesSz cx="6858000" cy="9144000"/>
  <p:embeddedFontLst>
    <p:embeddedFont>
      <p:font typeface="Poppins"/>
      <p:regular r:id="rId61"/>
      <p:bold r:id="rId62"/>
      <p:italic r:id="rId63"/>
      <p:boldItalic r:id="rId64"/>
    </p:embeddedFont>
    <p:embeddedFont>
      <p:font typeface="Source Code Pro"/>
      <p:regular r:id="rId65"/>
      <p:bold r:id="rId66"/>
      <p:italic r:id="rId67"/>
      <p:boldItalic r:id="rId68"/>
    </p:embeddedFont>
    <p:embeddedFont>
      <p:font typeface="PT Sans"/>
      <p:regular r:id="rId69"/>
      <p:bold r:id="rId70"/>
      <p:italic r:id="rId71"/>
      <p:boldItalic r:id="rId72"/>
    </p:embeddedFont>
    <p:embeddedFont>
      <p:font typeface="IBM Plex Mon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IBMPlexMono-regular.fntdata"/><Relationship Id="rId72" Type="http://schemas.openxmlformats.org/officeDocument/2006/relationships/font" Target="fonts/PTSans-boldItalic.fntdata"/><Relationship Id="rId31" Type="http://schemas.openxmlformats.org/officeDocument/2006/relationships/slide" Target="slides/slide27.xml"/><Relationship Id="rId75" Type="http://schemas.openxmlformats.org/officeDocument/2006/relationships/font" Target="fonts/IBMPlexMono-italic.fntdata"/><Relationship Id="rId30" Type="http://schemas.openxmlformats.org/officeDocument/2006/relationships/slide" Target="slides/slide26.xml"/><Relationship Id="rId74" Type="http://schemas.openxmlformats.org/officeDocument/2006/relationships/font" Target="fonts/IBMPlexMono-bold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76" Type="http://schemas.openxmlformats.org/officeDocument/2006/relationships/font" Target="fonts/IBMPlexMono-bold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PTSans-italic.fntdata"/><Relationship Id="rId70" Type="http://schemas.openxmlformats.org/officeDocument/2006/relationships/font" Target="fonts/PTSans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oppins-bold.fntdata"/><Relationship Id="rId61" Type="http://schemas.openxmlformats.org/officeDocument/2006/relationships/font" Target="fonts/Poppins-regular.fntdata"/><Relationship Id="rId20" Type="http://schemas.openxmlformats.org/officeDocument/2006/relationships/slide" Target="slides/slide16.xml"/><Relationship Id="rId64" Type="http://schemas.openxmlformats.org/officeDocument/2006/relationships/font" Target="fonts/Poppins-boldItalic.fntdata"/><Relationship Id="rId63" Type="http://schemas.openxmlformats.org/officeDocument/2006/relationships/font" Target="fonts/Poppins-italic.fntdata"/><Relationship Id="rId22" Type="http://schemas.openxmlformats.org/officeDocument/2006/relationships/slide" Target="slides/slide18.xml"/><Relationship Id="rId66" Type="http://schemas.openxmlformats.org/officeDocument/2006/relationships/font" Target="fonts/SourceCodePro-bold.fntdata"/><Relationship Id="rId21" Type="http://schemas.openxmlformats.org/officeDocument/2006/relationships/slide" Target="slides/slide17.xml"/><Relationship Id="rId65" Type="http://schemas.openxmlformats.org/officeDocument/2006/relationships/font" Target="fonts/SourceCodePro-regular.fntdata"/><Relationship Id="rId24" Type="http://schemas.openxmlformats.org/officeDocument/2006/relationships/slide" Target="slides/slide20.xml"/><Relationship Id="rId68" Type="http://schemas.openxmlformats.org/officeDocument/2006/relationships/font" Target="fonts/SourceCodePro-boldItalic.fntdata"/><Relationship Id="rId23" Type="http://schemas.openxmlformats.org/officeDocument/2006/relationships/slide" Target="slides/slide19.xml"/><Relationship Id="rId67" Type="http://schemas.openxmlformats.org/officeDocument/2006/relationships/font" Target="fonts/SourceCodePro-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PTSans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p.com/us-en/shop/tech-takes/best-coding-programs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p.com/us-en/shop/tech-takes/best-coding-program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73eb238dcb_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373eb238dcb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https://www.nayuki.io/page/a-fundamental-introduction-to-x86-assembly-programming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73eb238dcb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373eb238dcb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373eb238dcb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373eb238dc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73eb238dcb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373eb238dcb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73eb238dcb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373eb238dcb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73eb238dcb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73eb238dcb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788fde551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788fde551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73eb238dcb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373eb238dcb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373eb238dcb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373eb238dcb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73eb238dcb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373eb238dcb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4e5c2c9e4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4e5c2c9e4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73eb238dcb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373eb238dcb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742a7daa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742a7daa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742a7daa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742a7daa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742a7daa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3742a7daa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3742a7daaf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3742a7daaf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3742a7daaf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3742a7daa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742a7daaf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742a7daa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742a7daaf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742a7daaf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3742a7daaf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3742a7daaf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742a7daaf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3742a7daaf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4e6b4d5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24e6b4d5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3742a7daaf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3742a7daaf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3742a7daaf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3742a7daaf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742a7daaf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742a7daaf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742a7daaf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3742a7daaf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742a7daaf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742a7daaf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742a7daaf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742a7daaf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3742a7daaf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3742a7daaf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3742a7daaf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3742a7daaf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3742a7daaf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3742a7daaf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3788fde551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3788fde551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e0f39d9d7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e0f39d9d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https://www.eduauraa.com/blog/how-to-become-a-programmer-in-india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3788fde551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3788fde551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have to learn how to use them!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3742a7daaf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3742a7daaf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373eb238dcb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373eb238dc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742a7daaf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3742a7daaf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742a7daaf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742a7daaf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3788fde551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3788fde551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3742a7daaf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3742a7daaf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3788fde551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3788fde551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74522d4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74522d4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3788fde551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3788fde55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373a472fc6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373a472fc6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https://www.hp.com/us-en/shop/tech-takes/best-coding-programs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Onur Mutlu’s </a:t>
            </a:r>
            <a:r>
              <a:rPr lang="en"/>
              <a:t>Digital Design and Computer Architecture - Lecture 1: Introduction and Basics (Spring 2023)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374522d4b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374522d4b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both choices are equal?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788fde551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3788fde551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3788fde5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3788fde5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3788fde551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3788fde551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3788fde551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3788fde551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788fde551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3788fde551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788fde551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3788fde551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73eb238dc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373eb238dc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https://www.hp.com/us-en/shop/tech-takes/best-coding-programs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Onur Mutlu’s Digital Design and Computer Architecture - Lecture 1: Introduction and Basics (Spring 2023)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73eb238dcb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73eb238dcb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73eb238dcb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373eb238dcb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73eb238dcb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373eb238dcb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332806" y="-2738706"/>
            <a:ext cx="8117556" cy="5849659"/>
            <a:chOff x="-1180406" y="-2565681"/>
            <a:chExt cx="8117556" cy="5849659"/>
          </a:xfrm>
        </p:grpSpPr>
        <p:sp>
          <p:nvSpPr>
            <p:cNvPr id="10" name="Google Shape;10;p2"/>
            <p:cNvSpPr/>
            <p:nvPr/>
          </p:nvSpPr>
          <p:spPr>
            <a:xfrm rot="10221728">
              <a:off x="-981121" y="-549008"/>
              <a:ext cx="3045481" cy="263739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" name="Google Shape;14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" name="Google Shape;16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3" name="Google Shape;33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34" name="Google Shape;34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35" name="Google Shape;35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38" name="Google Shape;38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" name="Google Shape;40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6" name="Google Shape;46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48" name="Google Shape;48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53" name="Google Shape;53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4" name="Google Shape;54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" name="Google Shape;55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1" name="Google Shape;61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" name="Google Shape;62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63" name="Google Shape;63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4" name="Google Shape;64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" name="Google Shape;65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1" name="Google Shape;71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" name="Google Shape;72;p2"/>
          <p:cNvGrpSpPr/>
          <p:nvPr/>
        </p:nvGrpSpPr>
        <p:grpSpPr>
          <a:xfrm>
            <a:off x="7356600" y="3039700"/>
            <a:ext cx="1757340" cy="2406563"/>
            <a:chOff x="7280400" y="2842975"/>
            <a:chExt cx="1757340" cy="2406563"/>
          </a:xfrm>
        </p:grpSpPr>
        <p:sp>
          <p:nvSpPr>
            <p:cNvPr id="73" name="Google Shape;73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" name="Google Shape;75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7270"/>
                    </a:schemeClr>
                  </a:gs>
                  <a:gs pos="22000">
                    <a:schemeClr val="lt1">
                      <a:alpha val="37270"/>
                    </a:schemeClr>
                  </a:gs>
                  <a:gs pos="45000">
                    <a:srgbClr val="FFFFFF">
                      <a:alpha val="0"/>
                      <a:alpha val="37270"/>
                    </a:srgbClr>
                  </a:gs>
                  <a:gs pos="100000">
                    <a:schemeClr val="accent2">
                      <a:alpha val="37270"/>
                    </a:scheme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7270"/>
                    </a:schemeClr>
                  </a:gs>
                  <a:gs pos="22000">
                    <a:schemeClr val="lt1">
                      <a:alpha val="37270"/>
                    </a:schemeClr>
                  </a:gs>
                  <a:gs pos="45000">
                    <a:srgbClr val="FFFFFF">
                      <a:alpha val="0"/>
                      <a:alpha val="37270"/>
                    </a:srgbClr>
                  </a:gs>
                  <a:gs pos="100000">
                    <a:schemeClr val="accent2">
                      <a:alpha val="37270"/>
                    </a:scheme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7270"/>
                    </a:schemeClr>
                  </a:gs>
                  <a:gs pos="22000">
                    <a:schemeClr val="lt1">
                      <a:alpha val="37270"/>
                    </a:schemeClr>
                  </a:gs>
                  <a:gs pos="45000">
                    <a:srgbClr val="FFFFFF">
                      <a:alpha val="0"/>
                      <a:alpha val="37270"/>
                    </a:srgbClr>
                  </a:gs>
                  <a:gs pos="100000">
                    <a:schemeClr val="accent2">
                      <a:alpha val="37270"/>
                    </a:scheme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7270"/>
                    </a:schemeClr>
                  </a:gs>
                  <a:gs pos="22000">
                    <a:schemeClr val="lt1">
                      <a:alpha val="37270"/>
                    </a:schemeClr>
                  </a:gs>
                  <a:gs pos="45000">
                    <a:srgbClr val="FFFFFF">
                      <a:alpha val="0"/>
                      <a:alpha val="37270"/>
                    </a:srgbClr>
                  </a:gs>
                  <a:gs pos="100000">
                    <a:schemeClr val="accent2">
                      <a:alpha val="37270"/>
                    </a:scheme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7270"/>
                    </a:schemeClr>
                  </a:gs>
                  <a:gs pos="22000">
                    <a:schemeClr val="lt1">
                      <a:alpha val="37270"/>
                    </a:schemeClr>
                  </a:gs>
                  <a:gs pos="45000">
                    <a:srgbClr val="FFFFFF">
                      <a:alpha val="0"/>
                      <a:alpha val="37270"/>
                    </a:srgbClr>
                  </a:gs>
                  <a:gs pos="100000">
                    <a:schemeClr val="accent2">
                      <a:alpha val="37270"/>
                    </a:scheme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7270"/>
                    </a:schemeClr>
                  </a:gs>
                  <a:gs pos="22000">
                    <a:schemeClr val="lt1">
                      <a:alpha val="37270"/>
                    </a:schemeClr>
                  </a:gs>
                  <a:gs pos="45000">
                    <a:srgbClr val="FFFFFF">
                      <a:alpha val="0"/>
                      <a:alpha val="37270"/>
                    </a:srgbClr>
                  </a:gs>
                  <a:gs pos="100000">
                    <a:schemeClr val="accent2">
                      <a:alpha val="37270"/>
                    </a:scheme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7270"/>
                    </a:schemeClr>
                  </a:gs>
                  <a:gs pos="22000">
                    <a:schemeClr val="lt1">
                      <a:alpha val="37270"/>
                    </a:schemeClr>
                  </a:gs>
                  <a:gs pos="45000">
                    <a:srgbClr val="FFFFFF">
                      <a:alpha val="0"/>
                      <a:alpha val="37270"/>
                    </a:srgbClr>
                  </a:gs>
                  <a:gs pos="100000">
                    <a:schemeClr val="accent2">
                      <a:alpha val="37270"/>
                    </a:scheme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" name="Google Shape;83;p2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6820"/>
                  </a:schemeClr>
                </a:gs>
                <a:gs pos="22000">
                  <a:schemeClr val="lt1">
                    <a:alpha val="46820"/>
                  </a:schemeClr>
                </a:gs>
                <a:gs pos="45000">
                  <a:srgbClr val="FFFFFF">
                    <a:alpha val="0"/>
                    <a:alpha val="46820"/>
                  </a:srgbClr>
                </a:gs>
                <a:gs pos="100000">
                  <a:schemeClr val="accent2">
                    <a:alpha val="46820"/>
                  </a:scheme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" name="Google Shape;84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" name="Google Shape;88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89" name="Google Shape;89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11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02" name="Google Shape;402;p11"/>
          <p:cNvGrpSpPr/>
          <p:nvPr/>
        </p:nvGrpSpPr>
        <p:grpSpPr>
          <a:xfrm>
            <a:off x="-665056" y="4148065"/>
            <a:ext cx="4252209" cy="1882090"/>
            <a:chOff x="-665056" y="4071865"/>
            <a:chExt cx="4252209" cy="1882090"/>
          </a:xfrm>
        </p:grpSpPr>
        <p:grpSp>
          <p:nvGrpSpPr>
            <p:cNvPr id="403" name="Google Shape;403;p11"/>
            <p:cNvGrpSpPr/>
            <p:nvPr/>
          </p:nvGrpSpPr>
          <p:grpSpPr>
            <a:xfrm>
              <a:off x="-665056" y="4071865"/>
              <a:ext cx="4252209" cy="1882090"/>
              <a:chOff x="-675881" y="4039415"/>
              <a:chExt cx="4252209" cy="1882090"/>
            </a:xfrm>
          </p:grpSpPr>
          <p:sp>
            <p:nvSpPr>
              <p:cNvPr id="404" name="Google Shape;404;p11"/>
              <p:cNvSpPr/>
              <p:nvPr/>
            </p:nvSpPr>
            <p:spPr>
              <a:xfrm rot="10800000">
                <a:off x="-675881" y="4363941"/>
                <a:ext cx="1798565" cy="1557564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6" name="Google Shape;406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07" name="Google Shape;407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4" name="Google Shape;414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15" name="Google Shape;41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2" name="Google Shape;422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23" name="Google Shape;423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5" name="Google Shape;425;p11"/>
          <p:cNvGrpSpPr/>
          <p:nvPr/>
        </p:nvGrpSpPr>
        <p:grpSpPr>
          <a:xfrm>
            <a:off x="-640220" y="-2730173"/>
            <a:ext cx="6191222" cy="6191222"/>
            <a:chOff x="-640220" y="-2653973"/>
            <a:chExt cx="6191222" cy="6191222"/>
          </a:xfrm>
        </p:grpSpPr>
        <p:grpSp>
          <p:nvGrpSpPr>
            <p:cNvPr id="426" name="Google Shape;426;p11"/>
            <p:cNvGrpSpPr/>
            <p:nvPr/>
          </p:nvGrpSpPr>
          <p:grpSpPr>
            <a:xfrm>
              <a:off x="-132980" y="134848"/>
              <a:ext cx="1480483" cy="858428"/>
              <a:chOff x="-132980" y="134848"/>
              <a:chExt cx="1480483" cy="858428"/>
            </a:xfrm>
          </p:grpSpPr>
          <p:grpSp>
            <p:nvGrpSpPr>
              <p:cNvPr id="427" name="Google Shape;427;p11"/>
              <p:cNvGrpSpPr/>
              <p:nvPr/>
            </p:nvGrpSpPr>
            <p:grpSpPr>
              <a:xfrm>
                <a:off x="-132980" y="275884"/>
                <a:ext cx="717621" cy="717392"/>
                <a:chOff x="1483457" y="3953671"/>
                <a:chExt cx="717621" cy="717392"/>
              </a:xfrm>
            </p:grpSpPr>
            <p:sp>
              <p:nvSpPr>
                <p:cNvPr id="428" name="Google Shape;428;p11"/>
                <p:cNvSpPr/>
                <p:nvPr/>
              </p:nvSpPr>
              <p:spPr>
                <a:xfrm>
                  <a:off x="1483457" y="4257265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81" y="1"/>
                      </a:moveTo>
                      <a:lnTo>
                        <a:pt x="0" y="382"/>
                      </a:lnTo>
                      <a:lnTo>
                        <a:pt x="26739" y="27121"/>
                      </a:lnTo>
                      <a:lnTo>
                        <a:pt x="27120" y="2674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11"/>
                <p:cNvSpPr/>
                <p:nvPr/>
              </p:nvSpPr>
              <p:spPr>
                <a:xfrm>
                  <a:off x="1559470" y="4181481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66" y="1"/>
                      </a:moveTo>
                      <a:lnTo>
                        <a:pt x="0" y="382"/>
                      </a:lnTo>
                      <a:lnTo>
                        <a:pt x="26739" y="27121"/>
                      </a:lnTo>
                      <a:lnTo>
                        <a:pt x="27120" y="26740"/>
                      </a:lnTo>
                      <a:lnTo>
                        <a:pt x="36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11"/>
                <p:cNvSpPr/>
                <p:nvPr/>
              </p:nvSpPr>
              <p:spPr>
                <a:xfrm>
                  <a:off x="1635483" y="4105239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66" y="1"/>
                      </a:moveTo>
                      <a:lnTo>
                        <a:pt x="1" y="381"/>
                      </a:lnTo>
                      <a:lnTo>
                        <a:pt x="26740" y="27120"/>
                      </a:lnTo>
                      <a:lnTo>
                        <a:pt x="27121" y="26755"/>
                      </a:lnTo>
                      <a:lnTo>
                        <a:pt x="36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11"/>
                <p:cNvSpPr/>
                <p:nvPr/>
              </p:nvSpPr>
              <p:spPr>
                <a:xfrm>
                  <a:off x="1711267" y="4029455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81" y="1"/>
                      </a:moveTo>
                      <a:lnTo>
                        <a:pt x="0" y="382"/>
                      </a:lnTo>
                      <a:lnTo>
                        <a:pt x="26755" y="27121"/>
                      </a:lnTo>
                      <a:lnTo>
                        <a:pt x="27120" y="26755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11"/>
                <p:cNvSpPr/>
                <p:nvPr/>
              </p:nvSpPr>
              <p:spPr>
                <a:xfrm>
                  <a:off x="1787280" y="3953671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82" y="1"/>
                      </a:moveTo>
                      <a:lnTo>
                        <a:pt x="1" y="382"/>
                      </a:lnTo>
                      <a:lnTo>
                        <a:pt x="26740" y="27121"/>
                      </a:lnTo>
                      <a:lnTo>
                        <a:pt x="27121" y="26740"/>
                      </a:lnTo>
                      <a:lnTo>
                        <a:pt x="3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3" name="Google Shape;433;p11"/>
              <p:cNvGrpSpPr/>
              <p:nvPr/>
            </p:nvGrpSpPr>
            <p:grpSpPr>
              <a:xfrm>
                <a:off x="614942" y="134848"/>
                <a:ext cx="375746" cy="375627"/>
                <a:chOff x="1483457" y="3953671"/>
                <a:chExt cx="717621" cy="717392"/>
              </a:xfrm>
            </p:grpSpPr>
            <p:sp>
              <p:nvSpPr>
                <p:cNvPr id="434" name="Google Shape;434;p11"/>
                <p:cNvSpPr/>
                <p:nvPr/>
              </p:nvSpPr>
              <p:spPr>
                <a:xfrm>
                  <a:off x="1483457" y="4257265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81" y="1"/>
                      </a:moveTo>
                      <a:lnTo>
                        <a:pt x="0" y="382"/>
                      </a:lnTo>
                      <a:lnTo>
                        <a:pt x="26739" y="27121"/>
                      </a:lnTo>
                      <a:lnTo>
                        <a:pt x="27120" y="26740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11"/>
                <p:cNvSpPr/>
                <p:nvPr/>
              </p:nvSpPr>
              <p:spPr>
                <a:xfrm>
                  <a:off x="1559470" y="4181481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66" y="1"/>
                      </a:moveTo>
                      <a:lnTo>
                        <a:pt x="0" y="382"/>
                      </a:lnTo>
                      <a:lnTo>
                        <a:pt x="26739" y="27121"/>
                      </a:lnTo>
                      <a:lnTo>
                        <a:pt x="27120" y="26740"/>
                      </a:lnTo>
                      <a:lnTo>
                        <a:pt x="36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1635483" y="4105239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66" y="1"/>
                      </a:moveTo>
                      <a:lnTo>
                        <a:pt x="1" y="381"/>
                      </a:lnTo>
                      <a:lnTo>
                        <a:pt x="26740" y="27120"/>
                      </a:lnTo>
                      <a:lnTo>
                        <a:pt x="27121" y="26755"/>
                      </a:lnTo>
                      <a:lnTo>
                        <a:pt x="36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1711267" y="4029455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81" y="1"/>
                      </a:moveTo>
                      <a:lnTo>
                        <a:pt x="0" y="382"/>
                      </a:lnTo>
                      <a:lnTo>
                        <a:pt x="26755" y="27121"/>
                      </a:lnTo>
                      <a:lnTo>
                        <a:pt x="27120" y="26755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1787280" y="3953671"/>
                  <a:ext cx="413799" cy="413799"/>
                </a:xfrm>
                <a:custGeom>
                  <a:rect b="b" l="l" r="r" t="t"/>
                  <a:pathLst>
                    <a:path extrusionOk="0" h="27121" w="27121">
                      <a:moveTo>
                        <a:pt x="382" y="1"/>
                      </a:moveTo>
                      <a:lnTo>
                        <a:pt x="1" y="382"/>
                      </a:lnTo>
                      <a:lnTo>
                        <a:pt x="26740" y="27121"/>
                      </a:lnTo>
                      <a:lnTo>
                        <a:pt x="27121" y="26740"/>
                      </a:lnTo>
                      <a:lnTo>
                        <a:pt x="3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9" name="Google Shape;439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40" name="Google Shape;44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41" name="Google Shape;44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" name="Google Shape;44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" name="Google Shape;44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" name="Google Shape;44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5" name="Google Shape;44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6" name="Google Shape;44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7" name="Google Shape;447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48" name="Google Shape;448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49" name="Google Shape;449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0" name="Google Shape;450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1" name="Google Shape;451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4" name="Google Shape;454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5" name="Google Shape;455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56" name="Google Shape;456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1" name="Google Shape;461;p13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13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13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13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13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13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467" name="Google Shape;467;p13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468" name="Google Shape;468;p13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469" name="Google Shape;469;p13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19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470" name="Google Shape;470;p13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19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24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24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24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24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24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24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24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Code Pro"/>
              <a:buNone/>
              <a:defRPr b="1" sz="24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471" name="Google Shape;471;p13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Mono"/>
              <a:buNone/>
              <a:defRPr b="1" sz="19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2" name="Google Shape;472;p13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Mono"/>
              <a:buNone/>
              <a:defRPr b="1" sz="19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473" name="Google Shape;473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474" name="Google Shape;474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" name="Google Shape;475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476" name="Google Shape;476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3" name="Google Shape;483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484" name="Google Shape;48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5" name="Google Shape;48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486" name="Google Shape;48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8" name="Google Shape;488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489" name="Google Shape;48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0" name="Google Shape;49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491" name="Google Shape;49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3" name="Google Shape;493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494" name="Google Shape;49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5" name="Google Shape;49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496" name="Google Shape;49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98" name="Google Shape;498;p13"/>
          <p:cNvGrpSpPr/>
          <p:nvPr/>
        </p:nvGrpSpPr>
        <p:grpSpPr>
          <a:xfrm flipH="1" rot="-2700000">
            <a:off x="7365985" y="-1323097"/>
            <a:ext cx="2552124" cy="3347490"/>
            <a:chOff x="2976325" y="908175"/>
            <a:chExt cx="4028179" cy="5283555"/>
          </a:xfrm>
        </p:grpSpPr>
        <p:sp>
          <p:nvSpPr>
            <p:cNvPr id="499" name="Google Shape;499;p13"/>
            <p:cNvSpPr/>
            <p:nvPr/>
          </p:nvSpPr>
          <p:spPr>
            <a:xfrm>
              <a:off x="2976325" y="93003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934943" y="90817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3851189" y="107252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03" name="Google Shape;503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4" name="Google Shape;504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5" name="Google Shape;505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8" name="Google Shape;508;p14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11" name="Google Shape;511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2" name="Google Shape;512;p1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15" name="Google Shape;515;p15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6" name="Google Shape;516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17" name="Google Shape;517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" name="Google Shape;524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25" name="Google Shape;52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15"/>
          <p:cNvGrpSpPr/>
          <p:nvPr/>
        </p:nvGrpSpPr>
        <p:grpSpPr>
          <a:xfrm>
            <a:off x="-652342" y="2736095"/>
            <a:ext cx="4503043" cy="4230595"/>
            <a:chOff x="-675792" y="2684345"/>
            <a:chExt cx="4503043" cy="4230595"/>
          </a:xfrm>
        </p:grpSpPr>
        <p:grpSp>
          <p:nvGrpSpPr>
            <p:cNvPr id="537" name="Google Shape;537;p15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38" name="Google Shape;538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39" name="Google Shape;539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40" name="Google Shape;540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" name="Google Shape;541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2" name="Google Shape;542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" name="Google Shape;543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" name="Google Shape;544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45" name="Google Shape;545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" name="Google Shape;546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7" name="Google Shape;54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48" name="Google Shape;54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9" name="Google Shape;54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" name="Google Shape;55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" name="Google Shape;55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2" name="Google Shape;55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53" name="Google Shape;55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" name="Google Shape;554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5" name="Google Shape;55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56" name="Google Shape;55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" name="Google Shape;55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61" name="Google Shape;56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2" name="Google Shape;562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3" name="Google Shape;56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64" name="Google Shape;56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chemeClr val="accent2">
                          <a:alpha val="46820"/>
                        </a:schemeClr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69" name="Google Shape;56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70" name="Google Shape;570;p15"/>
            <p:cNvSpPr/>
            <p:nvPr/>
          </p:nvSpPr>
          <p:spPr>
            <a:xfrm flipH="1" rot="279067">
              <a:off x="-582740" y="3868908"/>
              <a:ext cx="2780597" cy="2408007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2" name="Google Shape;57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573" name="Google Shape;57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chemeClr val="accent2">
                      <a:alpha val="46820"/>
                    </a:scheme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chemeClr val="accent2">
                      <a:alpha val="46820"/>
                    </a:scheme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7" name="Google Shape;57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578" name="Google Shape;57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579" name="Google Shape;57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583" name="Google Shape;58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4" name="Google Shape;58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85" name="Google Shape;58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87" name="Google Shape;58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590" name="Google Shape;590;p1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16"/>
          <p:cNvGrpSpPr/>
          <p:nvPr/>
        </p:nvGrpSpPr>
        <p:grpSpPr>
          <a:xfrm>
            <a:off x="-1172738" y="4508802"/>
            <a:ext cx="4732355" cy="503090"/>
            <a:chOff x="-1096538" y="4508802"/>
            <a:chExt cx="4732355" cy="503090"/>
          </a:xfrm>
        </p:grpSpPr>
        <p:sp>
          <p:nvSpPr>
            <p:cNvPr id="593" name="Google Shape;593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4" name="Google Shape;594;p16"/>
            <p:cNvGrpSpPr/>
            <p:nvPr/>
          </p:nvGrpSpPr>
          <p:grpSpPr>
            <a:xfrm>
              <a:off x="58899" y="4608583"/>
              <a:ext cx="604346" cy="328531"/>
              <a:chOff x="58899" y="4608583"/>
              <a:chExt cx="604346" cy="328531"/>
            </a:xfrm>
          </p:grpSpPr>
          <p:grpSp>
            <p:nvGrpSpPr>
              <p:cNvPr id="595" name="Google Shape;595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96" name="Google Shape;596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" name="Google Shape;603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04" name="Google Shape;60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1" name="Google Shape;611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12" name="Google Shape;612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13" name="Google Shape;613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4" name="Google Shape;614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18" name="Google Shape;618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19" name="Google Shape;619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0" name="Google Shape;620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21" name="Google Shape;621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8" name="Google Shape;628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29" name="Google Shape;629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6" name="Google Shape;636;p17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38" name="Google Shape;638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41" name="Google Shape;641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17"/>
          <p:cNvGrpSpPr/>
          <p:nvPr/>
        </p:nvGrpSpPr>
        <p:grpSpPr>
          <a:xfrm>
            <a:off x="6642300" y="-415701"/>
            <a:ext cx="4558967" cy="1433417"/>
            <a:chOff x="6566100" y="-415701"/>
            <a:chExt cx="4558967" cy="1433417"/>
          </a:xfrm>
        </p:grpSpPr>
        <p:grpSp>
          <p:nvGrpSpPr>
            <p:cNvPr id="644" name="Google Shape;644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645" name="Google Shape;645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646" name="Google Shape;646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8" name="Google Shape;648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0" name="Google Shape;650;p17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651" name="Google Shape;651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8" name="Google Shape;658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659" name="Google Shape;659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0" name="Google Shape;660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1" name="Google Shape;661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664" name="Google Shape;664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5" name="Google Shape;665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666" name="Google Shape;666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667" name="Google Shape;66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" name="Google Shape;669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670" name="Google Shape;670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72" name="Google Shape;67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674" name="Google Shape;674;p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678" name="Google Shape;67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0" name="Google Shape;680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681" name="Google Shape;68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" name="Google Shape;683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684" name="Google Shape;684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687" name="Google Shape;687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688" name="Google Shape;688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" name="Google Shape;690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691" name="Google Shape;691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695" name="Google Shape;695;p18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7" name="Google Shape;697;p18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8" name="Google Shape;698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699" name="Google Shape;699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01" name="Google Shape;701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4" name="Google Shape;704;p19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9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6" name="Google Shape;70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07" name="Google Shape;707;p19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19"/>
          <p:cNvGrpSpPr/>
          <p:nvPr/>
        </p:nvGrpSpPr>
        <p:grpSpPr>
          <a:xfrm>
            <a:off x="4598006" y="-548342"/>
            <a:ext cx="5294876" cy="1141122"/>
            <a:chOff x="4521806" y="-395942"/>
            <a:chExt cx="5294876" cy="1141122"/>
          </a:xfrm>
        </p:grpSpPr>
        <p:grpSp>
          <p:nvGrpSpPr>
            <p:cNvPr id="712" name="Google Shape;71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13" name="Google Shape;71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6" name="Google Shape;716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8" name="Google Shape;718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19" name="Google Shape;719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" name="Google Shape;721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22" name="Google Shape;722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30" name="Google Shape;730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9" name="Google Shape;739;p20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0" name="Google Shape;740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741" name="Google Shape;741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2" name="Google Shape;742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743" name="Google Shape;743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0" name="Google Shape;750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751" name="Google Shape;751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2" name="Google Shape;752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753" name="Google Shape;753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5" name="Google Shape;755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756" name="Google Shape;756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8" name="Google Shape;758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759" name="Google Shape;759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61" name="Google Shape;761;p20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2" name="Google Shape;762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763" name="Google Shape;763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5" name="Google Shape;765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766" name="Google Shape;766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769" name="Google Shape;769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Google Shape;770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774" name="Google Shape;774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7" name="Google Shape;777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778" name="Google Shape;778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3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3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" name="Google Shape;96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98" name="Google Shape;98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4" name="Google Shape;104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5" name="Google Shape;105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6" name="Google Shape;106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07" name="Google Shape;107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2" name="Google Shape;112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" name="Google Shape;113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4" name="Google Shape;114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5" name="Google Shape;115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6" name="Google Shape;116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7" name="Google Shape;117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2" name="Google Shape;122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4" name="Google Shape;124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6" name="Google Shape;126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7" name="Google Shape;127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2" name="Google Shape;132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" name="Google Shape;133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3" name="Google Shape;783;p21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784" name="Google Shape;784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785" name="Google Shape;785;p21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8" name="Google Shape;788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789" name="Google Shape;789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1" name="Google Shape;791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792" name="Google Shape;792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4" name="Google Shape;794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795" name="Google Shape;795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97" name="Google Shape;797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8" name="Google Shape;798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799" name="Google Shape;799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0" name="Google Shape;800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01" name="Google Shape;801;p21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3" name="Google Shape;803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04" name="Google Shape;804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6" name="Google Shape;806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07" name="Google Shape;807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9" name="Google Shape;809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10" name="Google Shape;810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12" name="Google Shape;812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13" name="Google Shape;813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4" name="Google Shape;814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17" name="Google Shape;817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8" name="Google Shape;818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19" name="Google Shape;819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20" name="Google Shape;820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2" name="Google Shape;822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23" name="Google Shape;823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6" name="Google Shape;826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27" name="Google Shape;827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28" name="Google Shape;828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l="0%" r="100%" t="0%"/>
                    </a:path>
                    <a:tileRect b="0%" l="-100%" r="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29" name="Google Shape;829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30" name="Google Shape;830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1" name="Google Shape;831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2" name="Google Shape;832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3" name="Google Shape;833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4" name="Google Shape;834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835" name="Google Shape;835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6" name="Google Shape;836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37" name="Google Shape;837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38" name="Google Shape;838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l="0%" r="100%" t="0%"/>
                    </a:path>
                    <a:tileRect b="0%" l="-100%" r="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39" name="Google Shape;839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40" name="Google Shape;840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1" name="Google Shape;841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2" name="Google Shape;842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3" name="Google Shape;843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4" name="Google Shape;844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845" name="Google Shape;845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6" name="Google Shape;846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47" name="Google Shape;847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48" name="Google Shape;848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l="0%" r="100%" t="0%"/>
                    </a:path>
                    <a:tileRect b="0%" l="-100%" r="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49" name="Google Shape;849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50" name="Google Shape;850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51" name="Google Shape;851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52" name="Google Shape;852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53" name="Google Shape;853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54" name="Google Shape;854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855" name="Google Shape;855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6" name="Google Shape;856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857" name="Google Shape;857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l="0%" r="100%" t="0%"/>
                  </a:path>
                  <a:tileRect b="0%" l="-100%" r="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l="0%" r="100%" t="0%"/>
                  </a:path>
                  <a:tileRect b="0%" l="-100%" r="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59" name="Google Shape;859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860" name="Google Shape;860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2" name="Google Shape;86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3" name="Google Shape;863;p22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4" name="Google Shape;864;p22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65" name="Google Shape;865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866" name="Google Shape;866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867" name="Google Shape;867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" name="Google Shape;869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870" name="Google Shape;870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3" name="Google Shape;873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874" name="Google Shape;87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5" name="Google Shape;87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l="0%" r="100%" t="0%"/>
                  </a:path>
                  <a:tileRect b="0%" l="-100%" r="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76" name="Google Shape;87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77" name="Google Shape;87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8" name="Google Shape;87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9" name="Google Shape;87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0" name="Google Shape;88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1" name="Google Shape;88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82" name="Google Shape;88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3" name="Google Shape;883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884" name="Google Shape;884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7" name="Google Shape;887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888" name="Google Shape;888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0" name="Google Shape;890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891" name="Google Shape;891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2" name="Google Shape;892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893" name="Google Shape;893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94" name="Google Shape;894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l="0%" r="100%" t="0%"/>
                  </a:path>
                  <a:tileRect b="0%" l="-100%" r="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95" name="Google Shape;895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6" name="Google Shape;896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97" name="Google Shape;897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98" name="Google Shape;898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0" name="Google Shape;900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01" name="Google Shape;901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2" name="Google Shape;902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03" name="Google Shape;903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04" name="Google Shape;904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l="0%" r="100%" t="0%"/>
                  </a:path>
                  <a:tileRect b="0%" l="-100%" r="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05" name="Google Shape;905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06" name="Google Shape;906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7" name="Google Shape;907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8" name="Google Shape;908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0" name="Google Shape;910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11" name="Google Shape;911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4" name="Google Shape;914;p23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5" name="Google Shape;915;p23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6" name="Google Shape;916;p23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17" name="Google Shape;917;p23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18" name="Google Shape;918;p23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grpSp>
          <p:nvGrpSpPr>
            <p:cNvPr id="919" name="Google Shape;919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20" name="Google Shape;920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21" name="Google Shape;921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3" name="Google Shape;923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24" name="Google Shape;924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7" name="Google Shape;927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28" name="Google Shape;928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29" name="Google Shape;929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30" name="Google Shape;930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31" name="Google Shape;931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2" name="Google Shape;932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3" name="Google Shape;933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4" name="Google Shape;934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5" name="Google Shape;935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36" name="Google Shape;936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7" name="Google Shape;937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938" name="Google Shape;938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39" name="Google Shape;939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40" name="Google Shape;940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41" name="Google Shape;941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2" name="Google Shape;942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3" name="Google Shape;943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4" name="Google Shape;944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5" name="Google Shape;945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46" name="Google Shape;946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7" name="Google Shape;947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48" name="Google Shape;948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49" name="Google Shape;949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50" name="Google Shape;950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51" name="Google Shape;951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2" name="Google Shape;952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3" name="Google Shape;953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4" name="Google Shape;954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5" name="Google Shape;955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56" name="Google Shape;956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7" name="Google Shape;957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58" name="Google Shape;958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60" name="Google Shape;960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61" name="Google Shape;961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3" name="Google Shape;963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964" name="Google Shape;964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5" name="Google Shape;965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6" name="Google Shape;966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968" name="Google Shape;968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969" name="Google Shape;969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chemeClr val="accent1">
                      <a:alpha val="3136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1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chemeClr val="accent1">
                      <a:alpha val="3136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1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3" name="Google Shape;973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974" name="Google Shape;974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5" name="Google Shape;975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976" name="Google Shape;976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8" name="Google Shape;978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979" name="Google Shape;97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81" name="Google Shape;981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2" name="Google Shape;982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983" name="Google Shape;983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84" name="Google Shape;984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85" name="Google Shape;985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24"/>
          <p:cNvGrpSpPr/>
          <p:nvPr/>
        </p:nvGrpSpPr>
        <p:grpSpPr>
          <a:xfrm>
            <a:off x="7755124" y="-2136808"/>
            <a:ext cx="2523347" cy="4558967"/>
            <a:chOff x="7678924" y="-2136808"/>
            <a:chExt cx="2523347" cy="4558967"/>
          </a:xfrm>
        </p:grpSpPr>
        <p:sp>
          <p:nvSpPr>
            <p:cNvPr id="988" name="Google Shape;988;p24"/>
            <p:cNvSpPr/>
            <p:nvPr/>
          </p:nvSpPr>
          <p:spPr>
            <a:xfrm rot="-4109313">
              <a:off x="7864423" y="-246809"/>
              <a:ext cx="2152349" cy="1863943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9" name="Google Shape;989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990" name="Google Shape;990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91" name="Google Shape;991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92" name="Google Shape;992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3" name="Google Shape;993;p24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24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24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7" name="Google Shape;997;p24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98" name="Google Shape;998;p24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99" name="Google Shape;999;p24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00" name="Google Shape;1000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01" name="Google Shape;1001;p24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3" name="Google Shape;1003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04" name="Google Shape;1004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12" name="Google Shape;1012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9" name="Google Shape;1019;p24"/>
          <p:cNvGrpSpPr/>
          <p:nvPr/>
        </p:nvGrpSpPr>
        <p:grpSpPr>
          <a:xfrm>
            <a:off x="-235366" y="4237601"/>
            <a:ext cx="2833357" cy="1675657"/>
            <a:chOff x="-258616" y="3839876"/>
            <a:chExt cx="2833357" cy="1675657"/>
          </a:xfrm>
        </p:grpSpPr>
        <p:sp>
          <p:nvSpPr>
            <p:cNvPr id="1020" name="Google Shape;1020;p24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5" name="Google Shape;1025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26" name="Google Shape;1026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8" name="Google Shape;1028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29" name="Google Shape;1029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1" name="Google Shape;1031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32" name="Google Shape;1032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33" name="Google Shape;1033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5" name="Google Shape;1035;p24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7" name="Google Shape;1037;p24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038" name="Google Shape;1038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2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2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0" name="Google Shape;1050;p2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51" name="Google Shape;1051;p2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52" name="Google Shape;1052;p2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53" name="Google Shape;1053;p25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54" name="Google Shape;1054;p25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55" name="Google Shape;1055;p25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056" name="Google Shape;1056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057" name="Google Shape;1057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058" name="Google Shape;1058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2" name="Google Shape;1062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063" name="Google Shape;1063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4" name="Google Shape;1064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65" name="Google Shape;1065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7" name="Google Shape;1067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68" name="Google Shape;1068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70" name="Google Shape;1070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072" name="Google Shape;1072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3" name="Google Shape;1073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4" name="Google Shape;1074;p25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5" name="Google Shape;1075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076" name="Google Shape;1076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3" name="Google Shape;1083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084" name="Google Shape;1084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1" name="Google Shape;1091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092" name="Google Shape;1092;p2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095" name="Google Shape;1095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6" name="Google Shape;1096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7" name="Google Shape;1097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0" name="Google Shape;1100;p26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1" name="Google Shape;1101;p26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6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" name="Google Shape;1103;p26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6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05" name="Google Shape;1105;p26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06" name="Google Shape;1106;p26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07" name="Google Shape;1107;p26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08" name="Google Shape;1108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sp>
          <p:nvSpPr>
            <p:cNvPr id="1109" name="Google Shape;1109;p26"/>
            <p:cNvSpPr/>
            <p:nvPr/>
          </p:nvSpPr>
          <p:spPr>
            <a:xfrm flipH="1" rot="2700000">
              <a:off x="-1733384" y="1992813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 flipH="1" rot="2700000">
              <a:off x="-1192832" y="2500186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1" name="Google Shape;1111;p26"/>
            <p:cNvGrpSpPr/>
            <p:nvPr/>
          </p:nvGrpSpPr>
          <p:grpSpPr>
            <a:xfrm rot="10800000">
              <a:off x="384881" y="3042905"/>
              <a:ext cx="134100" cy="134100"/>
              <a:chOff x="-1999139" y="3143772"/>
              <a:chExt cx="134100" cy="134100"/>
            </a:xfrm>
          </p:grpSpPr>
          <p:sp>
            <p:nvSpPr>
              <p:cNvPr id="1112" name="Google Shape;1112;p26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6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4" name="Google Shape;1114;p26"/>
            <p:cNvGrpSpPr/>
            <p:nvPr/>
          </p:nvGrpSpPr>
          <p:grpSpPr>
            <a:xfrm rot="10800000">
              <a:off x="146106" y="3710980"/>
              <a:ext cx="134100" cy="134100"/>
              <a:chOff x="-1999139" y="3143772"/>
              <a:chExt cx="134100" cy="134100"/>
            </a:xfrm>
          </p:grpSpPr>
          <p:sp>
            <p:nvSpPr>
              <p:cNvPr id="1115" name="Google Shape;1115;p26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6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7" name="Google Shape;1117;p26"/>
            <p:cNvGrpSpPr/>
            <p:nvPr/>
          </p:nvGrpSpPr>
          <p:grpSpPr>
            <a:xfrm>
              <a:off x="-102297" y="3780153"/>
              <a:ext cx="939901" cy="2449421"/>
              <a:chOff x="-102297" y="3780153"/>
              <a:chExt cx="939901" cy="2449421"/>
            </a:xfrm>
          </p:grpSpPr>
          <p:sp>
            <p:nvSpPr>
              <p:cNvPr id="1118" name="Google Shape;1118;p26"/>
              <p:cNvSpPr/>
              <p:nvPr/>
            </p:nvSpPr>
            <p:spPr>
              <a:xfrm rot="10800000">
                <a:off x="260154" y="4254866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 rot="10800000">
                <a:off x="-102297" y="3780153"/>
                <a:ext cx="687411" cy="2086997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0" name="Google Shape;1120;p26"/>
              <p:cNvGrpSpPr/>
              <p:nvPr/>
            </p:nvGrpSpPr>
            <p:grpSpPr>
              <a:xfrm rot="10800000">
                <a:off x="532825" y="5492502"/>
                <a:ext cx="134004" cy="134004"/>
                <a:chOff x="8356813" y="1074288"/>
                <a:chExt cx="351900" cy="351900"/>
              </a:xfrm>
            </p:grpSpPr>
            <p:sp>
              <p:nvSpPr>
                <p:cNvPr id="1121" name="Google Shape;1121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23" name="Google Shape;1123;p26"/>
          <p:cNvGrpSpPr/>
          <p:nvPr/>
        </p:nvGrpSpPr>
        <p:grpSpPr>
          <a:xfrm>
            <a:off x="5650173" y="-362560"/>
            <a:ext cx="6191222" cy="6191222"/>
            <a:chOff x="5584373" y="-362560"/>
            <a:chExt cx="6191222" cy="6191222"/>
          </a:xfrm>
        </p:grpSpPr>
        <p:grpSp>
          <p:nvGrpSpPr>
            <p:cNvPr id="1124" name="Google Shape;1124;p26"/>
            <p:cNvGrpSpPr/>
            <p:nvPr/>
          </p:nvGrpSpPr>
          <p:grpSpPr>
            <a:xfrm>
              <a:off x="5584373" y="-362560"/>
              <a:ext cx="6191222" cy="6191222"/>
              <a:chOff x="5443673" y="-405860"/>
              <a:chExt cx="6191222" cy="6191222"/>
            </a:xfrm>
          </p:grpSpPr>
          <p:sp>
            <p:nvSpPr>
              <p:cNvPr id="1125" name="Google Shape;1125;p26"/>
              <p:cNvSpPr/>
              <p:nvPr/>
            </p:nvSpPr>
            <p:spPr>
              <a:xfrm flipH="1" rot="-8100000">
                <a:off x="6536116" y="31506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6"/>
              <p:cNvSpPr/>
              <p:nvPr/>
            </p:nvSpPr>
            <p:spPr>
              <a:xfrm flipH="1" rot="-8100000">
                <a:off x="7076657" y="1499343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6"/>
              <p:cNvSpPr/>
              <p:nvPr/>
            </p:nvSpPr>
            <p:spPr>
              <a:xfrm>
                <a:off x="8301511" y="-335348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6"/>
              <p:cNvSpPr/>
              <p:nvPr/>
            </p:nvSpPr>
            <p:spPr>
              <a:xfrm>
                <a:off x="8554000" y="27076"/>
                <a:ext cx="687411" cy="2086997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9" name="Google Shape;1129;p26"/>
            <p:cNvGrpSpPr/>
            <p:nvPr/>
          </p:nvGrpSpPr>
          <p:grpSpPr>
            <a:xfrm>
              <a:off x="8430786" y="3923547"/>
              <a:ext cx="134100" cy="134100"/>
              <a:chOff x="-1999139" y="3143772"/>
              <a:chExt cx="134100" cy="134100"/>
            </a:xfrm>
          </p:grpSpPr>
          <p:sp>
            <p:nvSpPr>
              <p:cNvPr id="1130" name="Google Shape;1130;p26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6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2" name="Google Shape;1132;p26"/>
            <p:cNvGrpSpPr/>
            <p:nvPr/>
          </p:nvGrpSpPr>
          <p:grpSpPr>
            <a:xfrm>
              <a:off x="8669561" y="3255472"/>
              <a:ext cx="134100" cy="134100"/>
              <a:chOff x="-1999139" y="3143772"/>
              <a:chExt cx="134100" cy="134100"/>
            </a:xfrm>
          </p:grpSpPr>
          <p:sp>
            <p:nvSpPr>
              <p:cNvPr id="1133" name="Google Shape;1133;p26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6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5" name="Google Shape;1135;p26"/>
            <p:cNvGrpSpPr/>
            <p:nvPr/>
          </p:nvGrpSpPr>
          <p:grpSpPr>
            <a:xfrm>
              <a:off x="8612986" y="311022"/>
              <a:ext cx="134004" cy="134004"/>
              <a:chOff x="8356813" y="1074288"/>
              <a:chExt cx="351900" cy="351900"/>
            </a:xfrm>
          </p:grpSpPr>
          <p:sp>
            <p:nvSpPr>
              <p:cNvPr id="1136" name="Google Shape;1136;p2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8" name="Google Shape;113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139" name="Google Shape;113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140" name="Google Shape;114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2" name="Google Shape;114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143" name="Google Shape;114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7" name="Google Shape;1147;p27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27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9" name="Google Shape;1149;p27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27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1" name="Google Shape;1151;p27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2" name="Google Shape;1152;p27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3" name="Google Shape;1153;p27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54" name="Google Shape;1154;p27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55" name="Google Shape;1155;p27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56" name="Google Shape;1156;p27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57" name="Google Shape;1157;p27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58" name="Google Shape;1158;p27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59" name="Google Shape;115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160" name="Google Shape;1160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1" name="Google Shape;1161;p27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162" name="Google Shape;116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5" name="Google Shape;116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166" name="Google Shape;116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8" name="Google Shape;116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169" name="Google Shape;116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170" name="Google Shape;117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73" name="Google Shape;1173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4" name="Google Shape;117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175" name="Google Shape;117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176" name="Google Shape;117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3" name="Google Shape;118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184" name="Google Shape;118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91" name="Google Shape;119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192" name="Google Shape;119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93" name="Google Shape;119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94" name="Google Shape;119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8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7" name="Google Shape;1197;p28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98" name="Google Shape;1198;p28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9" name="Google Shape;1199;p28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00" name="Google Shape;1200;p28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1" name="Google Shape;1201;p28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02" name="Google Shape;120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3" name="Google Shape;120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04" name="Google Shape;1204;p2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07" name="Google Shape;120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8" name="Google Shape;120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9" name="Google Shape;120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9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2" name="Google Shape;1212;p29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3" name="Google Shape;1213;p29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4" name="Google Shape;1214;p29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15" name="Google Shape;1215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16" name="Google Shape;1216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17" name="Google Shape;1217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9" name="Google Shape;1219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20" name="Google Shape;1220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21" name="Google Shape;1221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l="0%" r="100%" t="0%"/>
                  </a:path>
                  <a:tileRect b="0%" l="-100%" r="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22" name="Google Shape;1222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23" name="Google Shape;1223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4" name="Google Shape;1224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5" name="Google Shape;1225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6" name="Google Shape;1226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7" name="Google Shape;1227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28" name="Google Shape;1228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9" name="Google Shape;1229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30" name="Google Shape;1230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4" name="Google Shape;1234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235" name="Google Shape;123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36" name="Google Shape;123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l="0%" r="100%" t="0%"/>
                  </a:path>
                  <a:tileRect b="0%" l="-100%" r="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37" name="Google Shape;123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38" name="Google Shape;123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9" name="Google Shape;123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0" name="Google Shape;124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1" name="Google Shape;124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2" name="Google Shape;124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43" name="Google Shape;124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4" name="Google Shape;1244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245" name="Google Shape;124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46" name="Google Shape;124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l="0%" r="100%" t="0%"/>
                  </a:path>
                  <a:tileRect b="0%" l="-100%" r="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47" name="Google Shape;124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48" name="Google Shape;124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9" name="Google Shape;124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0" name="Google Shape;125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1" name="Google Shape;125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2" name="Google Shape;125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53" name="Google Shape;125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4" name="Google Shape;1254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255" name="Google Shape;1255;p29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6" name="Google Shape;1256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257" name="Google Shape;1257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1" name="Google Shape;1261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262" name="Google Shape;1262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63" name="Google Shape;1263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264" name="Google Shape;1264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6" name="Google Shape;1266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67" name="Google Shape;1267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" name="Google Shape;127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271" name="Google Shape;127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72" name="Google Shape;127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6" name="Google Shape;127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277" name="Google Shape;127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78" name="Google Shape;127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79" name="Google Shape;127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1" name="Google Shape;128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2" name="Google Shape;128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84" name="Google Shape;128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286" name="Google Shape;128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7" name="Google Shape;1287;p3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8" name="Google Shape;1288;p3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9" name="Google Shape;128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290" name="Google Shape;129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7" name="Google Shape;129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298" name="Google Shape;129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5" name="Google Shape;130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06" name="Google Shape;1306;p3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4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0" name="Google Shape;14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41" name="Google Shape;14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44" name="Google Shape;14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45" name="Google Shape;14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51" name="Google Shape;15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" name="Google Shape;154;p4"/>
          <p:cNvGrpSpPr/>
          <p:nvPr/>
        </p:nvGrpSpPr>
        <p:grpSpPr>
          <a:xfrm>
            <a:off x="7544421" y="-171024"/>
            <a:ext cx="3502095" cy="5560229"/>
            <a:chOff x="7392021" y="-171024"/>
            <a:chExt cx="3502095" cy="5560229"/>
          </a:xfrm>
        </p:grpSpPr>
        <p:grpSp>
          <p:nvGrpSpPr>
            <p:cNvPr id="155" name="Google Shape;15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56" name="Google Shape;15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" name="Google Shape;15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60" name="Google Shape;16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1" name="Google Shape;161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62" name="Google Shape;16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" name="Google Shape;164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65" name="Google Shape;16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" name="Google Shape;167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68" name="Google Shape;16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10" name="Google Shape;131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11" name="Google Shape;131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12" name="Google Shape;131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13" name="Google Shape;131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14" name="Google Shape;131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l="0%" r="100%" t="0%"/>
                  </a:path>
                  <a:tileRect b="0%" l="-100%" r="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16" name="Google Shape;131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17" name="Google Shape;1317;p3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" name="Google Shape;131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20" name="Google Shape;132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1" name="Google Shape;132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2" name="Google Shape;132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23" name="Google Shape;132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24" name="Google Shape;132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1" name="Google Shape;133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32" name="Google Shape;133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9" name="Google Shape;133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340" name="Google Shape;134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47" name="Google Shape;134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348" name="Google Shape;134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49" name="Google Shape;134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0" name="Google Shape;135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5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5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5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Mono"/>
              <a:buNone/>
              <a:defRPr b="1" sz="20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5" name="Google Shape;175;p5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Mono"/>
              <a:buNone/>
              <a:defRPr b="1" sz="20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76" name="Google Shape;176;p5"/>
          <p:cNvGrpSpPr/>
          <p:nvPr/>
        </p:nvGrpSpPr>
        <p:grpSpPr>
          <a:xfrm>
            <a:off x="8700318" y="-249682"/>
            <a:ext cx="1460040" cy="1171886"/>
            <a:chOff x="7945225" y="4302000"/>
            <a:chExt cx="904666" cy="726121"/>
          </a:xfrm>
        </p:grpSpPr>
        <p:sp>
          <p:nvSpPr>
            <p:cNvPr id="177" name="Google Shape;177;p5"/>
            <p:cNvSpPr/>
            <p:nvPr/>
          </p:nvSpPr>
          <p:spPr>
            <a:xfrm>
              <a:off x="8176775" y="4445200"/>
              <a:ext cx="673116" cy="582921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8164350" y="4302000"/>
              <a:ext cx="480925" cy="416483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7945225" y="4445200"/>
              <a:ext cx="480925" cy="416483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1" name="Google Shape;181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2" name="Google Shape;182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3" name="Google Shape;183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" name="Google Shape;186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87" name="Google Shape;187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88" name="Google Shape;188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40000">
                        <a:srgbClr val="FF9900">
                          <a:alpha val="4078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" name="Google Shape;189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40000">
                        <a:srgbClr val="FF9900">
                          <a:alpha val="4078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0" name="Google Shape;190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1" name="Google Shape;191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2" name="Google Shape;192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2"/>
                        </a:gs>
                        <a:gs pos="40000">
                          <a:srgbClr val="FF9900">
                            <a:alpha val="40784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93" name="Google Shape;193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194" name="Google Shape;194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95" name="Google Shape;195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96" name="Google Shape;196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97" name="Google Shape;197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98" name="Google Shape;198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199" name="Google Shape;199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40000">
                        <a:srgbClr val="FF9900">
                          <a:alpha val="4078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0" name="Google Shape;200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1" name="Google Shape;201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>
                          <a:alpha val="46820"/>
                        </a:schemeClr>
                      </a:gs>
                      <a:gs pos="40000">
                        <a:srgbClr val="FF9900">
                          <a:alpha val="40784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" name="Google Shape;202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>
                          <a:alpha val="46820"/>
                        </a:schemeClr>
                      </a:gs>
                      <a:gs pos="40000">
                        <a:srgbClr val="FF9900">
                          <a:alpha val="40784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3" name="Google Shape;203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>
                          <a:alpha val="46820"/>
                        </a:schemeClr>
                      </a:gs>
                      <a:gs pos="40000">
                        <a:srgbClr val="FF9900">
                          <a:alpha val="40784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" name="Google Shape;204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>
                          <a:alpha val="46820"/>
                        </a:schemeClr>
                      </a:gs>
                      <a:gs pos="40000">
                        <a:srgbClr val="FF9900">
                          <a:alpha val="40784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5" name="Google Shape;205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06" name="Google Shape;206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07" name="Google Shape;207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2"/>
                        </a:gs>
                        <a:gs pos="40000">
                          <a:srgbClr val="FF9900">
                            <a:alpha val="40784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08" name="Google Shape;208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9" name="Google Shape;209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0" name="Google Shape;210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" name="Google Shape;211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2" name="Google Shape;212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3" name="Google Shape;213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14" name="Google Shape;214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40000">
                        <a:srgbClr val="FF9900">
                          <a:alpha val="4078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5" name="Google Shape;215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6" name="Google Shape;216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7" name="Google Shape;217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2"/>
                        </a:gs>
                        <a:gs pos="40000">
                          <a:srgbClr val="FF9900">
                            <a:alpha val="40784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18" name="Google Shape;218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0" name="Google Shape;220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1" name="Google Shape;221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2" name="Google Shape;222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3" name="Google Shape;223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chemeClr val="lt2">
                              <a:alpha val="46820"/>
                            </a:schemeClr>
                          </a:gs>
                          <a:gs pos="40000">
                            <a:srgbClr val="FF9900">
                              <a:alpha val="40784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2698631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24" name="Google Shape;224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2"/>
                      </a:gs>
                      <a:gs pos="40000">
                        <a:srgbClr val="FF9900">
                          <a:alpha val="4078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25" name="Google Shape;225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26" name="Google Shape;226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8" name="Google Shape;228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29" name="Google Shape;229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0" name="Google Shape;230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" name="Google Shape;232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34" name="Google Shape;234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5" name="Google Shape;235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6" name="Google Shape;236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7" name="Google Shape;237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38" name="Google Shape;238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39" name="Google Shape;239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3" name="Google Shape;243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4" name="Google Shape;244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/>
          <p:nvPr/>
        </p:nvSpPr>
        <p:spPr>
          <a:xfrm rot="9899983">
            <a:off x="-613710" y="-523588"/>
            <a:ext cx="2152429" cy="1864012"/>
          </a:xfrm>
          <a:custGeom>
            <a:rect b="b" l="l" r="r" t="t"/>
            <a:pathLst>
              <a:path extrusionOk="0" h="44413" w="51285">
                <a:moveTo>
                  <a:pt x="12814" y="0"/>
                </a:moveTo>
                <a:lnTo>
                  <a:pt x="0" y="22199"/>
                </a:lnTo>
                <a:lnTo>
                  <a:pt x="12814" y="44413"/>
                </a:lnTo>
                <a:lnTo>
                  <a:pt x="38471" y="44413"/>
                </a:lnTo>
                <a:lnTo>
                  <a:pt x="51285" y="22199"/>
                </a:lnTo>
                <a:lnTo>
                  <a:pt x="3847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2000">
                <a:schemeClr val="lt1"/>
              </a:gs>
              <a:gs pos="45000">
                <a:srgbClr val="FFFFFF">
                  <a:alpha val="0"/>
                </a:srgbClr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8" name="Google Shape;248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49" name="Google Shape;249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0" name="Google Shape;250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53" name="Google Shape;253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54" name="Google Shape;254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55" name="Google Shape;255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56" name="Google Shape;256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1" name="Google Shape;261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63" name="Google Shape;263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68" name="Google Shape;268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9" name="Google Shape;269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0" name="Google Shape;270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1" name="Google Shape;271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76" name="Google Shape;276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78" name="Google Shape;278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9" name="Google Shape;279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0" name="Google Shape;280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" name="Google Shape;284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86" name="Google Shape;286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7" name="Google Shape;287;p6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288" name="Google Shape;288;p6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289" name="Google Shape;289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6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292" name="Google Shape;292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3" name="Google Shape;293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4" name="Google Shape;294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5" name="Google Shape;295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0" name="Google Shape;300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6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302" name="Google Shape;302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" name="Google Shape;306;p6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307" name="Google Shape;307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8" name="Google Shape;308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9" name="Google Shape;309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0" name="Google Shape;310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5" name="Google Shape;315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6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317" name="Google Shape;317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8" name="Google Shape;318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9" name="Google Shape;319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" name="Google Shape;323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" name="Google Shape;324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5" name="Google Shape;325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28" name="Google Shape;328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29" name="Google Shape;329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30" name="Google Shape;330;p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33" name="Google Shape;333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36" name="Google Shape;336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7" name="Google Shape;337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41" name="Google Shape;341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42" name="Google Shape;342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43" name="Google Shape;343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48" name="Google Shape;348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2" name="Google Shape;352;p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53" name="Google Shape;353;p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54" name="Google Shape;354;p9"/>
          <p:cNvGrpSpPr/>
          <p:nvPr/>
        </p:nvGrpSpPr>
        <p:grpSpPr>
          <a:xfrm>
            <a:off x="7945824" y="2898313"/>
            <a:ext cx="1502291" cy="2406563"/>
            <a:chOff x="7869624" y="2822113"/>
            <a:chExt cx="1502291" cy="2406563"/>
          </a:xfrm>
        </p:grpSpPr>
        <p:sp>
          <p:nvSpPr>
            <p:cNvPr id="355" name="Google Shape;355;p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" name="Google Shape;356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" name="Google Shape;364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367" name="Google Shape;367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8" name="Google Shape;368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" name="Google Shape;369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9"/>
          <p:cNvGrpSpPr/>
          <p:nvPr/>
        </p:nvGrpSpPr>
        <p:grpSpPr>
          <a:xfrm>
            <a:off x="-1398874" y="-1410088"/>
            <a:ext cx="3715824" cy="5119205"/>
            <a:chOff x="-1322674" y="-1333888"/>
            <a:chExt cx="3715824" cy="5119205"/>
          </a:xfrm>
        </p:grpSpPr>
        <p:grpSp>
          <p:nvGrpSpPr>
            <p:cNvPr id="371" name="Google Shape;37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72" name="Google Shape;37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3" name="Google Shape;37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74" name="Google Shape;37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6" name="Google Shape;37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77" name="Google Shape;37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9" name="Google Shape;37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80" name="Google Shape;38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2" name="Google Shape;38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83" name="Google Shape;38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86" name="Google Shape;38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8" name="Google Shape;38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0" name="Google Shape;39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7270"/>
                    </a:scheme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7270"/>
                    </a:scheme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7270"/>
                    </a:scheme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7270"/>
                    </a:scheme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7270"/>
                    </a:scheme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7270"/>
                    </a:scheme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2.jpg"/><Relationship Id="rId5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 with us!</a:t>
            </a:r>
            <a:endParaRPr/>
          </a:p>
        </p:txBody>
      </p:sp>
      <p:sp>
        <p:nvSpPr>
          <p:cNvPr id="1356" name="Google Shape;1356;p32"/>
          <p:cNvSpPr txBox="1"/>
          <p:nvPr>
            <p:ph type="ctrTitle"/>
          </p:nvPr>
        </p:nvSpPr>
        <p:spPr>
          <a:xfrm>
            <a:off x="456600" y="616475"/>
            <a:ext cx="82308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MCP Summer Workshop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Beginner’s C++ Tutorial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57" name="Google Shape;1357;p32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358" name="Google Shape;1358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59" name="Google Shape;1359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360" name="Google Shape;1360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62" name="Google Shape;1362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363" name="Google Shape;1363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4" name="Google Shape;1364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65" name="Google Shape;1365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 Under the Hood</a:t>
            </a:r>
            <a:endParaRPr/>
          </a:p>
        </p:txBody>
      </p:sp>
      <p:sp>
        <p:nvSpPr>
          <p:cNvPr id="1451" name="Google Shape;1451;p41"/>
          <p:cNvSpPr txBox="1"/>
          <p:nvPr>
            <p:ph idx="14" type="subTitle"/>
          </p:nvPr>
        </p:nvSpPr>
        <p:spPr>
          <a:xfrm>
            <a:off x="720000" y="1255613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File</a:t>
            </a:r>
            <a:endParaRPr/>
          </a:p>
        </p:txBody>
      </p:sp>
      <p:sp>
        <p:nvSpPr>
          <p:cNvPr id="1452" name="Google Shape;1452;p41"/>
          <p:cNvSpPr txBox="1"/>
          <p:nvPr>
            <p:ph idx="1" type="subTitle"/>
          </p:nvPr>
        </p:nvSpPr>
        <p:spPr>
          <a:xfrm>
            <a:off x="296100" y="1549000"/>
            <a:ext cx="26610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write C++ code, you’re giving the computer instructions in a language it doesn’t fully understand yet. It needs to translate those instructions into something it can actually run — and that’s where compiling comes in.</a:t>
            </a:r>
            <a:endParaRPr/>
          </a:p>
        </p:txBody>
      </p:sp>
      <p:sp>
        <p:nvSpPr>
          <p:cNvPr id="1453" name="Google Shape;1453;p41"/>
          <p:cNvSpPr txBox="1"/>
          <p:nvPr>
            <p:ph idx="2" type="subTitle"/>
          </p:nvPr>
        </p:nvSpPr>
        <p:spPr>
          <a:xfrm>
            <a:off x="3078500" y="1727250"/>
            <a:ext cx="3633900" cy="13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compiler takes your .cpp file and translates it into machine code (binary — 0s and 1s).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1"/>
          <p:cNvSpPr txBox="1"/>
          <p:nvPr>
            <p:ph idx="4" type="subTitle"/>
          </p:nvPr>
        </p:nvSpPr>
        <p:spPr>
          <a:xfrm>
            <a:off x="3241500" y="3581900"/>
            <a:ext cx="26610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finally execute your program, you must run the executable file which your computer can use.</a:t>
            </a:r>
            <a:endParaRPr/>
          </a:p>
        </p:txBody>
      </p:sp>
      <p:sp>
        <p:nvSpPr>
          <p:cNvPr id="1455" name="Google Shape;1455;p41"/>
          <p:cNvSpPr txBox="1"/>
          <p:nvPr>
            <p:ph idx="5" type="title"/>
          </p:nvPr>
        </p:nvSpPr>
        <p:spPr>
          <a:xfrm>
            <a:off x="296103" y="1017725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456" name="Google Shape;1456;p41"/>
          <p:cNvSpPr txBox="1"/>
          <p:nvPr>
            <p:ph idx="7" type="title"/>
          </p:nvPr>
        </p:nvSpPr>
        <p:spPr>
          <a:xfrm>
            <a:off x="3094948" y="1017725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1457" name="Google Shape;1457;p41"/>
          <p:cNvSpPr txBox="1"/>
          <p:nvPr>
            <p:ph idx="8" type="title"/>
          </p:nvPr>
        </p:nvSpPr>
        <p:spPr>
          <a:xfrm>
            <a:off x="3078498" y="2974596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1458" name="Google Shape;1458;p41"/>
          <p:cNvSpPr txBox="1"/>
          <p:nvPr>
            <p:ph idx="13" type="subTitle"/>
          </p:nvPr>
        </p:nvSpPr>
        <p:spPr>
          <a:xfrm>
            <a:off x="3599923" y="1171337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Compiler</a:t>
            </a:r>
            <a:endParaRPr/>
          </a:p>
        </p:txBody>
      </p:sp>
      <p:sp>
        <p:nvSpPr>
          <p:cNvPr id="1459" name="Google Shape;1459;p41"/>
          <p:cNvSpPr txBox="1"/>
          <p:nvPr>
            <p:ph idx="15" type="subTitle"/>
          </p:nvPr>
        </p:nvSpPr>
        <p:spPr>
          <a:xfrm>
            <a:off x="3478698" y="3110276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 File</a:t>
            </a:r>
            <a:endParaRPr/>
          </a:p>
        </p:txBody>
      </p:sp>
      <p:pic>
        <p:nvPicPr>
          <p:cNvPr id="1460" name="Google Shape;14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000" y="1496300"/>
            <a:ext cx="2571000" cy="33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2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66" name="Google Shape;1466;p42"/>
          <p:cNvSpPr txBox="1"/>
          <p:nvPr>
            <p:ph idx="1" type="subTitle"/>
          </p:nvPr>
        </p:nvSpPr>
        <p:spPr>
          <a:xfrm>
            <a:off x="757375" y="383552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the basic instructions</a:t>
            </a:r>
            <a:endParaRPr/>
          </a:p>
        </p:txBody>
      </p:sp>
      <p:sp>
        <p:nvSpPr>
          <p:cNvPr id="1467" name="Google Shape;1467;p42"/>
          <p:cNvSpPr txBox="1"/>
          <p:nvPr>
            <p:ph type="title"/>
          </p:nvPr>
        </p:nvSpPr>
        <p:spPr>
          <a:xfrm>
            <a:off x="720000" y="2019325"/>
            <a:ext cx="8393400" cy="12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C++</a:t>
            </a:r>
            <a:endParaRPr/>
          </a:p>
        </p:txBody>
      </p:sp>
      <p:grpSp>
        <p:nvGrpSpPr>
          <p:cNvPr id="1468" name="Google Shape;1468;p42"/>
          <p:cNvGrpSpPr/>
          <p:nvPr/>
        </p:nvGrpSpPr>
        <p:grpSpPr>
          <a:xfrm>
            <a:off x="833475" y="3602851"/>
            <a:ext cx="4558967" cy="134100"/>
            <a:chOff x="796100" y="3019701"/>
            <a:chExt cx="4558967" cy="134100"/>
          </a:xfrm>
        </p:grpSpPr>
        <p:sp>
          <p:nvSpPr>
            <p:cNvPr id="1469" name="Google Shape;1469;p4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0" name="Google Shape;1470;p4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1" name="Google Shape;1471;p4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3"/>
          <p:cNvSpPr txBox="1"/>
          <p:nvPr>
            <p:ph type="title"/>
          </p:nvPr>
        </p:nvSpPr>
        <p:spPr>
          <a:xfrm>
            <a:off x="420900" y="539500"/>
            <a:ext cx="34443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Necessities of a C++ Program</a:t>
            </a:r>
            <a:endParaRPr/>
          </a:p>
        </p:txBody>
      </p:sp>
      <p:sp>
        <p:nvSpPr>
          <p:cNvPr id="1477" name="Google Shape;1477;p43"/>
          <p:cNvSpPr txBox="1"/>
          <p:nvPr>
            <p:ph idx="1" type="subTitle"/>
          </p:nvPr>
        </p:nvSpPr>
        <p:spPr>
          <a:xfrm>
            <a:off x="420900" y="2628350"/>
            <a:ext cx="34443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program has two necessary parts.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IO -&gt; Input + Output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int main()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(Basically every program)</a:t>
            </a:r>
            <a:endParaRPr/>
          </a:p>
        </p:txBody>
      </p:sp>
      <p:sp>
        <p:nvSpPr>
          <p:cNvPr id="1478" name="Google Shape;1478;p43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479" name="Google Shape;14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438" y="1508038"/>
            <a:ext cx="3705825" cy="21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4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main()</a:t>
            </a:r>
            <a:endParaRPr/>
          </a:p>
        </p:txBody>
      </p:sp>
      <p:sp>
        <p:nvSpPr>
          <p:cNvPr id="1485" name="Google Shape;1485;p44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it as a starting line: it tells the computer where to start following your instructions.</a:t>
            </a:r>
            <a:endParaRPr/>
          </a:p>
        </p:txBody>
      </p:sp>
      <p:sp>
        <p:nvSpPr>
          <p:cNvPr id="1486" name="Google Shape;1486;p44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487" name="Google Shape;14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274" y="1412124"/>
            <a:ext cx="2940150" cy="23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45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and Output</a:t>
            </a:r>
            <a:endParaRPr/>
          </a:p>
        </p:txBody>
      </p:sp>
      <p:sp>
        <p:nvSpPr>
          <p:cNvPr id="1493" name="Google Shape;1493;p45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it: why does every program need to have some form of output?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Meanwhile, is input necessary for all programs?</a:t>
            </a:r>
            <a:endParaRPr/>
          </a:p>
        </p:txBody>
      </p:sp>
      <p:sp>
        <p:nvSpPr>
          <p:cNvPr id="1494" name="Google Shape;1494;p45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495" name="Google Shape;14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237" y="1921525"/>
            <a:ext cx="4158225" cy="13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6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Instruction</a:t>
            </a:r>
            <a:endParaRPr/>
          </a:p>
        </p:txBody>
      </p:sp>
      <p:sp>
        <p:nvSpPr>
          <p:cNvPr id="1501" name="Google Shape;1501;p46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'first program' that people learn; still, there's a lot going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the words, "Hello World", actually show up?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46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03" name="Google Shape;15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638" y="1495425"/>
            <a:ext cx="378142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388" y="3989050"/>
            <a:ext cx="3191920" cy="2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47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Output Newline</a:t>
            </a:r>
            <a:endParaRPr/>
          </a:p>
        </p:txBody>
      </p:sp>
      <p:sp>
        <p:nvSpPr>
          <p:cNvPr id="1510" name="Google Shape;1510;p47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want to separate outputs by a new line, there are two separate methods. Keep this in mind!</a:t>
            </a:r>
            <a:endParaRPr/>
          </a:p>
        </p:txBody>
      </p:sp>
      <p:sp>
        <p:nvSpPr>
          <p:cNvPr id="1511" name="Google Shape;1511;p47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12" name="Google Shape;15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25" y="1738300"/>
            <a:ext cx="23812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Console</a:t>
            </a:r>
            <a:endParaRPr/>
          </a:p>
        </p:txBody>
      </p:sp>
      <p:sp>
        <p:nvSpPr>
          <p:cNvPr id="1518" name="Google Shape;1518;p48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magic mirror.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on it, and you shall receive your response…</a:t>
            </a:r>
            <a:endParaRPr/>
          </a:p>
        </p:txBody>
      </p:sp>
      <p:pic>
        <p:nvPicPr>
          <p:cNvPr id="1519" name="Google Shape;15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165100"/>
            <a:ext cx="4819800" cy="263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8"/>
          <p:cNvSpPr txBox="1"/>
          <p:nvPr/>
        </p:nvSpPr>
        <p:spPr>
          <a:xfrm>
            <a:off x="5938425" y="1262500"/>
            <a:ext cx="26718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 Fact: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Early “Personal Computers” were much simpler than what we have today. Computer Monitors were limited to a simple ANSI Text display, along with a keyboard for input.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changed in the 1980’s, where GUI’s (Graphical User Interfaces) were released, developed into the modernized displays of today.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9"/>
          <p:cNvSpPr txBox="1"/>
          <p:nvPr>
            <p:ph type="title"/>
          </p:nvPr>
        </p:nvSpPr>
        <p:spPr>
          <a:xfrm>
            <a:off x="720000" y="919750"/>
            <a:ext cx="32010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Complimentary to 'cout'</a:t>
            </a:r>
            <a:endParaRPr/>
          </a:p>
        </p:txBody>
      </p:sp>
      <p:sp>
        <p:nvSpPr>
          <p:cNvPr id="1526" name="Google Shape;1526;p49"/>
          <p:cNvSpPr txBox="1"/>
          <p:nvPr>
            <p:ph idx="1" type="subTitle"/>
          </p:nvPr>
        </p:nvSpPr>
        <p:spPr>
          <a:xfrm>
            <a:off x="720000" y="2628350"/>
            <a:ext cx="3145200" cy="1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what happens… Nothing!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tell the program what to do with our input first.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What does 'cin' stand for? Does anybody know?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4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28" name="Google Shape;15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750" y="1236220"/>
            <a:ext cx="3145200" cy="267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50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</a:t>
            </a:r>
            <a:endParaRPr/>
          </a:p>
        </p:txBody>
      </p:sp>
      <p:sp>
        <p:nvSpPr>
          <p:cNvPr id="1534" name="Google Shape;1534;p50"/>
          <p:cNvSpPr txBox="1"/>
          <p:nvPr>
            <p:ph idx="1" type="subTitle"/>
          </p:nvPr>
        </p:nvSpPr>
        <p:spPr>
          <a:xfrm>
            <a:off x="720000" y="23945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wait, what does "int x" mean?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the most fundamental method of storing a piece of information… in this case, an integer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50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36" name="Google Shape;15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538" y="1269025"/>
            <a:ext cx="3521625" cy="26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1" name="Google Shape;1371;p33"/>
          <p:cNvSpPr txBox="1"/>
          <p:nvPr>
            <p:ph idx="9" type="subTitle"/>
          </p:nvPr>
        </p:nvSpPr>
        <p:spPr>
          <a:xfrm>
            <a:off x="720000" y="1763500"/>
            <a:ext cx="3548700" cy="7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programming all about?</a:t>
            </a:r>
            <a:endParaRPr/>
          </a:p>
        </p:txBody>
      </p:sp>
      <p:sp>
        <p:nvSpPr>
          <p:cNvPr id="1372" name="Google Shape;1372;p33"/>
          <p:cNvSpPr txBox="1"/>
          <p:nvPr>
            <p:ph idx="1" type="subTitle"/>
          </p:nvPr>
        </p:nvSpPr>
        <p:spPr>
          <a:xfrm>
            <a:off x="720000" y="26148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C++</a:t>
            </a:r>
            <a:endParaRPr/>
          </a:p>
        </p:txBody>
      </p:sp>
      <p:sp>
        <p:nvSpPr>
          <p:cNvPr id="1373" name="Google Shape;1373;p33"/>
          <p:cNvSpPr txBox="1"/>
          <p:nvPr>
            <p:ph idx="5" type="title"/>
          </p:nvPr>
        </p:nvSpPr>
        <p:spPr>
          <a:xfrm>
            <a:off x="720003" y="1178025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4" name="Google Shape;1374;p33"/>
          <p:cNvSpPr txBox="1"/>
          <p:nvPr>
            <p:ph idx="9" type="subTitle"/>
          </p:nvPr>
        </p:nvSpPr>
        <p:spPr>
          <a:xfrm>
            <a:off x="4613125" y="1818225"/>
            <a:ext cx="3509700" cy="7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Quickly setting up an environment</a:t>
            </a:r>
            <a:endParaRPr/>
          </a:p>
        </p:txBody>
      </p:sp>
      <p:sp>
        <p:nvSpPr>
          <p:cNvPr id="1375" name="Google Shape;1375;p33"/>
          <p:cNvSpPr txBox="1"/>
          <p:nvPr>
            <p:ph idx="1" type="subTitle"/>
          </p:nvPr>
        </p:nvSpPr>
        <p:spPr>
          <a:xfrm>
            <a:off x="4613125" y="2548000"/>
            <a:ext cx="31824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writing code</a:t>
            </a:r>
            <a:endParaRPr/>
          </a:p>
        </p:txBody>
      </p:sp>
      <p:sp>
        <p:nvSpPr>
          <p:cNvPr id="1376" name="Google Shape;1376;p33"/>
          <p:cNvSpPr txBox="1"/>
          <p:nvPr>
            <p:ph idx="5" type="title"/>
          </p:nvPr>
        </p:nvSpPr>
        <p:spPr>
          <a:xfrm>
            <a:off x="4646528" y="1178025"/>
            <a:ext cx="1057500" cy="7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77" name="Google Shape;1377;p33"/>
          <p:cNvSpPr txBox="1"/>
          <p:nvPr>
            <p:ph idx="9" type="subTitle"/>
          </p:nvPr>
        </p:nvSpPr>
        <p:spPr>
          <a:xfrm>
            <a:off x="720000" y="3632625"/>
            <a:ext cx="3548700" cy="7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Input/Output; Vars; Math, Loops, Branches</a:t>
            </a:r>
            <a:endParaRPr/>
          </a:p>
        </p:txBody>
      </p:sp>
      <p:sp>
        <p:nvSpPr>
          <p:cNvPr id="1378" name="Google Shape;1378;p33"/>
          <p:cNvSpPr txBox="1"/>
          <p:nvPr>
            <p:ph idx="1" type="subTitle"/>
          </p:nvPr>
        </p:nvSpPr>
        <p:spPr>
          <a:xfrm>
            <a:off x="720000" y="44839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absolute basics of C++</a:t>
            </a:r>
            <a:endParaRPr/>
          </a:p>
        </p:txBody>
      </p:sp>
      <p:sp>
        <p:nvSpPr>
          <p:cNvPr id="1379" name="Google Shape;1379;p33"/>
          <p:cNvSpPr txBox="1"/>
          <p:nvPr>
            <p:ph idx="5" type="title"/>
          </p:nvPr>
        </p:nvSpPr>
        <p:spPr>
          <a:xfrm>
            <a:off x="720003" y="3047150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0" name="Google Shape;1380;p33"/>
          <p:cNvSpPr txBox="1"/>
          <p:nvPr>
            <p:ph idx="9" type="subTitle"/>
          </p:nvPr>
        </p:nvSpPr>
        <p:spPr>
          <a:xfrm>
            <a:off x="4646525" y="3687350"/>
            <a:ext cx="3548700" cy="3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Assorted Challenges</a:t>
            </a:r>
            <a:endParaRPr/>
          </a:p>
        </p:txBody>
      </p:sp>
      <p:sp>
        <p:nvSpPr>
          <p:cNvPr id="1381" name="Google Shape;1381;p33"/>
          <p:cNvSpPr txBox="1"/>
          <p:nvPr>
            <p:ph idx="1" type="subTitle"/>
          </p:nvPr>
        </p:nvSpPr>
        <p:spPr>
          <a:xfrm>
            <a:off x="4646525" y="44839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examples! :0</a:t>
            </a:r>
            <a:endParaRPr/>
          </a:p>
        </p:txBody>
      </p:sp>
      <p:sp>
        <p:nvSpPr>
          <p:cNvPr id="1382" name="Google Shape;1382;p33"/>
          <p:cNvSpPr txBox="1"/>
          <p:nvPr>
            <p:ph idx="5" type="title"/>
          </p:nvPr>
        </p:nvSpPr>
        <p:spPr>
          <a:xfrm>
            <a:off x="4646528" y="3047150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1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 an Integer</a:t>
            </a:r>
            <a:endParaRPr/>
          </a:p>
        </p:txBody>
      </p:sp>
      <p:sp>
        <p:nvSpPr>
          <p:cNvPr id="1542" name="Google Shape;1542;p51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fancy.</a:t>
            </a:r>
            <a:endParaRPr/>
          </a:p>
        </p:txBody>
      </p:sp>
      <p:sp>
        <p:nvSpPr>
          <p:cNvPr id="1543" name="Google Shape;1543;p51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44" name="Google Shape;15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338" y="1200088"/>
            <a:ext cx="3664025" cy="27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52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About.. Characters?</a:t>
            </a:r>
            <a:endParaRPr/>
          </a:p>
        </p:txBody>
      </p:sp>
      <p:sp>
        <p:nvSpPr>
          <p:cNvPr id="1550" name="Google Shape;1550;p52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Letters of the alphabet.</a:t>
            </a:r>
            <a:endParaRPr/>
          </a:p>
        </p:txBody>
      </p:sp>
      <p:sp>
        <p:nvSpPr>
          <p:cNvPr id="1551" name="Google Shape;1551;p52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52" name="Google Shape;15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313" y="1203267"/>
            <a:ext cx="3924075" cy="27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53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Fundamental Types</a:t>
            </a:r>
            <a:endParaRPr/>
          </a:p>
        </p:txBody>
      </p:sp>
      <p:sp>
        <p:nvSpPr>
          <p:cNvPr id="1558" name="Google Shape;1558;p53"/>
          <p:cNvSpPr txBox="1"/>
          <p:nvPr>
            <p:ph idx="1" type="subTitle"/>
          </p:nvPr>
        </p:nvSpPr>
        <p:spPr>
          <a:xfrm>
            <a:off x="720000" y="2628350"/>
            <a:ext cx="3281400" cy="20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-&gt; stores an integer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 -&gt; stores a boolean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-&gt; stores a character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float/double -&gt; stores a real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won’t be focusing on reals today! Don’t worry about them for now.</a:t>
            </a:r>
            <a:endParaRPr/>
          </a:p>
        </p:txBody>
      </p:sp>
      <p:sp>
        <p:nvSpPr>
          <p:cNvPr id="1559" name="Google Shape;1559;p53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60" name="Google Shape;15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500" y="1309675"/>
            <a:ext cx="293370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54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with an integer</a:t>
            </a:r>
            <a:endParaRPr/>
          </a:p>
        </p:txBody>
      </p:sp>
      <p:sp>
        <p:nvSpPr>
          <p:cNvPr id="1566" name="Google Shape;1566;p54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school algebra. And the assignment operator.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equals sign sets the value of ‘c’ to “a + b”.</a:t>
            </a:r>
            <a:endParaRPr/>
          </a:p>
        </p:txBody>
      </p:sp>
      <p:sp>
        <p:nvSpPr>
          <p:cNvPr id="1567" name="Google Shape;1567;p54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68" name="Google Shape;15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063" y="995863"/>
            <a:ext cx="3486575" cy="31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55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Basic Operations</a:t>
            </a:r>
            <a:endParaRPr/>
          </a:p>
        </p:txBody>
      </p:sp>
      <p:sp>
        <p:nvSpPr>
          <p:cNvPr id="1574" name="Google Shape;1574;p55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you’ve seen these symbols before.</a:t>
            </a:r>
            <a:endParaRPr/>
          </a:p>
        </p:txBody>
      </p:sp>
      <p:sp>
        <p:nvSpPr>
          <p:cNvPr id="1575" name="Google Shape;1575;p55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76" name="Google Shape;15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750" y="1049514"/>
            <a:ext cx="3145200" cy="304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6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Math</a:t>
            </a:r>
            <a:endParaRPr/>
          </a:p>
        </p:txBody>
      </p:sp>
      <p:sp>
        <p:nvSpPr>
          <p:cNvPr id="1582" name="Google Shape;1582;p56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numbers too! Calculations aren’t limited to your previous variables.</a:t>
            </a:r>
            <a:endParaRPr/>
          </a:p>
        </p:txBody>
      </p:sp>
      <p:sp>
        <p:nvSpPr>
          <p:cNvPr id="1583" name="Google Shape;1583;p56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84" name="Google Shape;15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938" y="1114180"/>
            <a:ext cx="3398825" cy="29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57"/>
          <p:cNvSpPr txBox="1"/>
          <p:nvPr>
            <p:ph type="title"/>
          </p:nvPr>
        </p:nvSpPr>
        <p:spPr>
          <a:xfrm>
            <a:off x="720000" y="919750"/>
            <a:ext cx="32946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Important Concept Today</a:t>
            </a:r>
            <a:endParaRPr/>
          </a:p>
        </p:txBody>
      </p:sp>
      <p:sp>
        <p:nvSpPr>
          <p:cNvPr id="1590" name="Google Shape;1590;p57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</a:t>
            </a:r>
            <a:r>
              <a:rPr lang="en"/>
              <a:t>decisions. </a:t>
            </a:r>
            <a:endParaRPr/>
          </a:p>
        </p:txBody>
      </p:sp>
      <p:sp>
        <p:nvSpPr>
          <p:cNvPr id="1591" name="Google Shape;1591;p57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592" name="Google Shape;15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00" y="1600200"/>
            <a:ext cx="23241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8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Boolean?</a:t>
            </a:r>
            <a:endParaRPr/>
          </a:p>
        </p:txBody>
      </p:sp>
      <p:sp>
        <p:nvSpPr>
          <p:cNvPr id="1598" name="Google Shape;1598;p58"/>
          <p:cNvSpPr txBox="1"/>
          <p:nvPr>
            <p:ph idx="1" type="subTitle"/>
          </p:nvPr>
        </p:nvSpPr>
        <p:spPr>
          <a:xfrm>
            <a:off x="720000" y="2628350"/>
            <a:ext cx="3145200" cy="18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after George Boole who introduced the field of boolean algebra.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bool can only have two values: true or false. There is no other state.</a:t>
            </a:r>
            <a:endParaRPr/>
          </a:p>
        </p:txBody>
      </p:sp>
      <p:sp>
        <p:nvSpPr>
          <p:cNvPr id="1599" name="Google Shape;1599;p58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00" name="Google Shape;16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700" y="1776400"/>
            <a:ext cx="27813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5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</a:t>
            </a:r>
            <a:endParaRPr/>
          </a:p>
        </p:txBody>
      </p:sp>
      <p:sp>
        <p:nvSpPr>
          <p:cNvPr id="1606" name="Google Shape;1606;p5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program is essentially a plan. We want to plan ahead for any possible changes in this plan to make our program fail-proof.</a:t>
            </a:r>
            <a:endParaRPr/>
          </a:p>
        </p:txBody>
      </p:sp>
      <p:sp>
        <p:nvSpPr>
          <p:cNvPr id="1607" name="Google Shape;1607;p5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08" name="Google Shape;16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077" y="1191488"/>
            <a:ext cx="3456550" cy="27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60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Decisions Can We Make</a:t>
            </a:r>
            <a:endParaRPr/>
          </a:p>
        </p:txBody>
      </p:sp>
      <p:sp>
        <p:nvSpPr>
          <p:cNvPr id="1614" name="Google Shape;1614;p60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I think about many times throughout the day.</a:t>
            </a:r>
            <a:endParaRPr/>
          </a:p>
        </p:txBody>
      </p:sp>
      <p:sp>
        <p:nvSpPr>
          <p:cNvPr id="1615" name="Google Shape;1615;p60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16" name="Google Shape;16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138" y="1228752"/>
            <a:ext cx="4034425" cy="26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34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8" name="Google Shape;1388;p34"/>
          <p:cNvSpPr txBox="1"/>
          <p:nvPr>
            <p:ph idx="1" type="subTitle"/>
          </p:nvPr>
        </p:nvSpPr>
        <p:spPr>
          <a:xfrm>
            <a:off x="757375" y="383552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back to this soon…</a:t>
            </a:r>
            <a:endParaRPr/>
          </a:p>
        </p:txBody>
      </p:sp>
      <p:sp>
        <p:nvSpPr>
          <p:cNvPr id="1389" name="Google Shape;1389;p34"/>
          <p:cNvSpPr txBox="1"/>
          <p:nvPr>
            <p:ph type="title"/>
          </p:nvPr>
        </p:nvSpPr>
        <p:spPr>
          <a:xfrm>
            <a:off x="720000" y="2213900"/>
            <a:ext cx="839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create code?</a:t>
            </a:r>
            <a:endParaRPr/>
          </a:p>
        </p:txBody>
      </p:sp>
      <p:grpSp>
        <p:nvGrpSpPr>
          <p:cNvPr id="1390" name="Google Shape;1390;p34"/>
          <p:cNvGrpSpPr/>
          <p:nvPr/>
        </p:nvGrpSpPr>
        <p:grpSpPr>
          <a:xfrm>
            <a:off x="833475" y="3602851"/>
            <a:ext cx="4558967" cy="134100"/>
            <a:chOff x="796100" y="3019701"/>
            <a:chExt cx="4558967" cy="134100"/>
          </a:xfrm>
        </p:grpSpPr>
        <p:sp>
          <p:nvSpPr>
            <p:cNvPr id="1391" name="Google Shape;1391;p3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2" name="Google Shape;1392;p3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3" name="Google Shape;1393;p3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61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Everything is Yes or No</a:t>
            </a:r>
            <a:endParaRPr/>
          </a:p>
        </p:txBody>
      </p:sp>
      <p:sp>
        <p:nvSpPr>
          <p:cNvPr id="1622" name="Google Shape;1622;p61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burger? A pie? Some french fries?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or false doesn’t always cut it; we need to think of different ways to ask our question.</a:t>
            </a:r>
            <a:endParaRPr/>
          </a:p>
        </p:txBody>
      </p:sp>
      <p:sp>
        <p:nvSpPr>
          <p:cNvPr id="1623" name="Google Shape;1623;p61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24" name="Google Shape;16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000" y="1285250"/>
            <a:ext cx="4158700" cy="25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62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Multiple Decisions</a:t>
            </a:r>
            <a:endParaRPr/>
          </a:p>
        </p:txBody>
      </p:sp>
      <p:sp>
        <p:nvSpPr>
          <p:cNvPr id="1630" name="Google Shape;1630;p62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‘if’ blocks can be chained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62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32" name="Google Shape;16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969" y="746838"/>
            <a:ext cx="4581881" cy="36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63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the Worst</a:t>
            </a:r>
            <a:endParaRPr/>
          </a:p>
        </p:txBody>
      </p:sp>
      <p:sp>
        <p:nvSpPr>
          <p:cNvPr id="1638" name="Google Shape;1638;p63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our </a:t>
            </a:r>
            <a:r>
              <a:rPr lang="en"/>
              <a:t>initial</a:t>
            </a:r>
            <a:r>
              <a:rPr lang="en"/>
              <a:t> condition isn’t true? What happens then?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trusty ‘else’ block!</a:t>
            </a:r>
            <a:endParaRPr/>
          </a:p>
        </p:txBody>
      </p:sp>
      <p:sp>
        <p:nvSpPr>
          <p:cNvPr id="1639" name="Google Shape;1639;p63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40" name="Google Shape;16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813" y="1251550"/>
            <a:ext cx="3863075" cy="26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64"/>
          <p:cNvSpPr txBox="1"/>
          <p:nvPr>
            <p:ph type="title"/>
          </p:nvPr>
        </p:nvSpPr>
        <p:spPr>
          <a:xfrm>
            <a:off x="554425" y="919750"/>
            <a:ext cx="33108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Decisions Can We Make 2</a:t>
            </a:r>
            <a:endParaRPr/>
          </a:p>
        </p:txBody>
      </p:sp>
      <p:sp>
        <p:nvSpPr>
          <p:cNvPr id="1646" name="Google Shape;1646;p64"/>
          <p:cNvSpPr txBox="1"/>
          <p:nvPr>
            <p:ph idx="1" type="subTitle"/>
          </p:nvPr>
        </p:nvSpPr>
        <p:spPr>
          <a:xfrm>
            <a:off x="6866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that if you have a conditional, you’ll have to account for both true and false options.</a:t>
            </a:r>
            <a:endParaRPr/>
          </a:p>
        </p:txBody>
      </p:sp>
      <p:sp>
        <p:nvSpPr>
          <p:cNvPr id="1647" name="Google Shape;1647;p64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48" name="Google Shape;16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13" y="1170650"/>
            <a:ext cx="4725275" cy="28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65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 Conditionals</a:t>
            </a:r>
            <a:endParaRPr/>
          </a:p>
        </p:txBody>
      </p:sp>
      <p:sp>
        <p:nvSpPr>
          <p:cNvPr id="1654" name="Google Shape;1654;p65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you can’t read the user’s mind! You’ll then have to figure out yourself what to do next.</a:t>
            </a:r>
            <a:endParaRPr/>
          </a:p>
        </p:txBody>
      </p:sp>
      <p:sp>
        <p:nvSpPr>
          <p:cNvPr id="1655" name="Google Shape;1655;p65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56" name="Google Shape;16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800" y="1432470"/>
            <a:ext cx="4295100" cy="227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66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AI</a:t>
            </a:r>
            <a:endParaRPr/>
          </a:p>
        </p:txBody>
      </p:sp>
      <p:sp>
        <p:nvSpPr>
          <p:cNvPr id="1662" name="Google Shape;1662;p66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when you’re really tired and don’t want to think.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Lines 11 and 12 are separated for readability :)</a:t>
            </a:r>
            <a:endParaRPr/>
          </a:p>
        </p:txBody>
      </p:sp>
      <p:sp>
        <p:nvSpPr>
          <p:cNvPr id="1663" name="Google Shape;1663;p66"/>
          <p:cNvSpPr/>
          <p:nvPr>
            <p:ph idx="2" type="pic"/>
          </p:nvPr>
        </p:nvSpPr>
        <p:spPr>
          <a:xfrm>
            <a:off x="4169200" y="5729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64" name="Google Shape;1664;p66"/>
          <p:cNvPicPr preferRelativeResize="0"/>
          <p:nvPr/>
        </p:nvPicPr>
        <p:blipFill rotWithShape="1">
          <a:blip r:embed="rId3">
            <a:alphaModFix/>
          </a:blip>
          <a:srcRect b="11925" l="0" r="0" t="0"/>
          <a:stretch/>
        </p:blipFill>
        <p:spPr>
          <a:xfrm>
            <a:off x="4000650" y="1461900"/>
            <a:ext cx="5001499" cy="22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7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Forms of Conditionals</a:t>
            </a:r>
            <a:endParaRPr/>
          </a:p>
        </p:txBody>
      </p:sp>
      <p:sp>
        <p:nvSpPr>
          <p:cNvPr id="1670" name="Google Shape;1670;p67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than, more than, less than or equal to, more than or equal to. There are many possible conditionals you can put in an if statement.</a:t>
            </a:r>
            <a:endParaRPr/>
          </a:p>
        </p:txBody>
      </p:sp>
      <p:sp>
        <p:nvSpPr>
          <p:cNvPr id="1671" name="Google Shape;1671;p67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72" name="Google Shape;16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565" y="1236678"/>
            <a:ext cx="3987575" cy="26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68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Loops!</a:t>
            </a:r>
            <a:endParaRPr/>
          </a:p>
        </p:txBody>
      </p:sp>
      <p:sp>
        <p:nvSpPr>
          <p:cNvPr id="1678" name="Google Shape;1678;p68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types of loops; we’ll cover ‘while’ loops today.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type takes longer to type.</a:t>
            </a:r>
            <a:endParaRPr/>
          </a:p>
        </p:txBody>
      </p:sp>
      <p:sp>
        <p:nvSpPr>
          <p:cNvPr id="1679" name="Google Shape;1679;p68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80" name="Google Shape;16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800" y="1471800"/>
            <a:ext cx="4295100" cy="2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6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Cheering Up One’s Self</a:t>
            </a:r>
            <a:endParaRPr/>
          </a:p>
        </p:txBody>
      </p:sp>
      <p:sp>
        <p:nvSpPr>
          <p:cNvPr id="1686" name="Google Shape;1686;p6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analyse this program together!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variable on the left hand side can refer to itself on the right hand side.</a:t>
            </a:r>
            <a:endParaRPr/>
          </a:p>
        </p:txBody>
      </p:sp>
      <p:sp>
        <p:nvSpPr>
          <p:cNvPr id="1687" name="Google Shape;1687;p6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88" name="Google Shape;16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550" y="1396388"/>
            <a:ext cx="42195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70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this Loop Ever End?</a:t>
            </a:r>
            <a:endParaRPr/>
          </a:p>
        </p:txBody>
      </p:sp>
      <p:sp>
        <p:nvSpPr>
          <p:cNvPr id="1694" name="Google Shape;1694;p70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careful writing your loop conditions!</a:t>
            </a:r>
            <a:endParaRPr/>
          </a:p>
        </p:txBody>
      </p:sp>
      <p:sp>
        <p:nvSpPr>
          <p:cNvPr id="1695" name="Google Shape;1695;p70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696" name="Google Shape;16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875" y="1385875"/>
            <a:ext cx="43529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things that code can accomplish?</a:t>
            </a:r>
            <a:endParaRPr/>
          </a:p>
        </p:txBody>
      </p:sp>
      <p:sp>
        <p:nvSpPr>
          <p:cNvPr id="1399" name="Google Shape;1399;p35"/>
          <p:cNvSpPr txBox="1"/>
          <p:nvPr>
            <p:ph idx="1" type="subTitle"/>
          </p:nvPr>
        </p:nvSpPr>
        <p:spPr>
          <a:xfrm>
            <a:off x="666550" y="1540650"/>
            <a:ext cx="55785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i.e… moving robots?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create websites?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make phone games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any other examples?</a:t>
            </a:r>
            <a:endParaRPr/>
          </a:p>
        </p:txBody>
      </p:sp>
      <p:pic>
        <p:nvPicPr>
          <p:cNvPr descr="https://eduauraapublic.s3.ap-south-1.amazonaws.com/webassets/images/blogs/how-to-become-a-programmer-in-india.jpg" id="1400" name="Google Shape;14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7" y="1540650"/>
            <a:ext cx="3971076" cy="26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71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Learned?</a:t>
            </a:r>
            <a:endParaRPr/>
          </a:p>
        </p:txBody>
      </p:sp>
      <p:sp>
        <p:nvSpPr>
          <p:cNvPr id="1702" name="Google Shape;1702;p71"/>
          <p:cNvSpPr txBox="1"/>
          <p:nvPr>
            <p:ph idx="1" type="subTitle"/>
          </p:nvPr>
        </p:nvSpPr>
        <p:spPr>
          <a:xfrm>
            <a:off x="334000" y="2628350"/>
            <a:ext cx="36273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essence, I’ve gone through the three fundamental parts of a computer program.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Store and retrieve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Gather and create new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Make decisions</a:t>
            </a:r>
            <a:endParaRPr/>
          </a:p>
        </p:txBody>
      </p:sp>
      <p:sp>
        <p:nvSpPr>
          <p:cNvPr id="1703" name="Google Shape;1703;p71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sp>
      <p:pic>
        <p:nvPicPr>
          <p:cNvPr id="1704" name="Google Shape;17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313" y="881256"/>
            <a:ext cx="4204075" cy="3385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72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All of the Basics</a:t>
            </a:r>
            <a:endParaRPr/>
          </a:p>
        </p:txBody>
      </p:sp>
      <p:sp>
        <p:nvSpPr>
          <p:cNvPr id="1710" name="Google Shape;1710;p72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you needed to know.. for now</a:t>
            </a:r>
            <a:r>
              <a:rPr lang="en"/>
              <a:t>...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up: our challenge problems!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73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16" name="Google Shape;1716;p73"/>
          <p:cNvSpPr txBox="1"/>
          <p:nvPr>
            <p:ph idx="1" type="subTitle"/>
          </p:nvPr>
        </p:nvSpPr>
        <p:spPr>
          <a:xfrm>
            <a:off x="964450" y="3736950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 try them out yourself!</a:t>
            </a:r>
            <a:endParaRPr/>
          </a:p>
        </p:txBody>
      </p:sp>
      <p:sp>
        <p:nvSpPr>
          <p:cNvPr id="1717" name="Google Shape;1717;p73"/>
          <p:cNvSpPr txBox="1"/>
          <p:nvPr>
            <p:ph type="title"/>
          </p:nvPr>
        </p:nvSpPr>
        <p:spPr>
          <a:xfrm>
            <a:off x="720000" y="2213900"/>
            <a:ext cx="839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Practical Exercises</a:t>
            </a:r>
            <a:endParaRPr/>
          </a:p>
        </p:txBody>
      </p:sp>
      <p:grpSp>
        <p:nvGrpSpPr>
          <p:cNvPr id="1718" name="Google Shape;1718;p73"/>
          <p:cNvGrpSpPr/>
          <p:nvPr/>
        </p:nvGrpSpPr>
        <p:grpSpPr>
          <a:xfrm>
            <a:off x="833475" y="3602851"/>
            <a:ext cx="4558967" cy="134100"/>
            <a:chOff x="796100" y="3019701"/>
            <a:chExt cx="4558967" cy="134100"/>
          </a:xfrm>
        </p:grpSpPr>
        <p:sp>
          <p:nvSpPr>
            <p:cNvPr id="1719" name="Google Shape;1719;p7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20" name="Google Shape;1720;p7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1" name="Google Shape;1721;p7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Title</a:t>
            </a:r>
            <a:endParaRPr/>
          </a:p>
        </p:txBody>
      </p:sp>
      <p:sp>
        <p:nvSpPr>
          <p:cNvPr id="1727" name="Google Shape;1727;p74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 Description.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paragraph explaining the problem will be shown here. Read through it carefully!</a:t>
            </a:r>
            <a:endParaRPr sz="1600"/>
          </a:p>
        </p:txBody>
      </p:sp>
      <p:sp>
        <p:nvSpPr>
          <p:cNvPr id="1728" name="Google Shape;1728;p74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Expected Input/Output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the program’s input/output should look like when your code is correct.</a:t>
            </a:r>
            <a:endParaRPr sz="1600"/>
          </a:p>
        </p:txBody>
      </p:sp>
      <p:pic>
        <p:nvPicPr>
          <p:cNvPr id="1729" name="Google Shape;17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025" y="2870225"/>
            <a:ext cx="3141925" cy="13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Two Numbers</a:t>
            </a:r>
            <a:endParaRPr/>
          </a:p>
        </p:txBody>
      </p:sp>
      <p:sp>
        <p:nvSpPr>
          <p:cNvPr id="1735" name="Google Shape;1735;p75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Your task is simple: receive two integers from the user and add them.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 two integers, separated by a space.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 the sum of the two integers</a:t>
            </a:r>
            <a:endParaRPr sz="1600"/>
          </a:p>
        </p:txBody>
      </p:sp>
      <p:sp>
        <p:nvSpPr>
          <p:cNvPr id="1736" name="Google Shape;1736;p75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7" name="Google Shape;173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38" y="1539413"/>
            <a:ext cx="13620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838" y="3361263"/>
            <a:ext cx="13620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1</a:t>
            </a:r>
            <a:endParaRPr/>
          </a:p>
        </p:txBody>
      </p:sp>
      <p:sp>
        <p:nvSpPr>
          <p:cNvPr id="1744" name="Google Shape;1744;p76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N Numbers</a:t>
            </a:r>
            <a:endParaRPr/>
          </a:p>
        </p:txBody>
      </p:sp>
      <p:sp>
        <p:nvSpPr>
          <p:cNvPr id="1750" name="Google Shape;1750;p77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user will give you a number. Then, they will give you a list of that size of integers. Your task is to add them all and return the sum.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 The first line will contain N, where N is the size of the list of numbers. The second line will contain that list of numbers.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 The sum of these numbers</a:t>
            </a:r>
            <a:endParaRPr sz="1600"/>
          </a:p>
        </p:txBody>
      </p:sp>
      <p:sp>
        <p:nvSpPr>
          <p:cNvPr id="1751" name="Google Shape;1751;p77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1752" name="Google Shape;1752;p77"/>
          <p:cNvPicPr preferRelativeResize="0"/>
          <p:nvPr/>
        </p:nvPicPr>
        <p:blipFill rotWithShape="1">
          <a:blip r:embed="rId3">
            <a:alphaModFix/>
          </a:blip>
          <a:srcRect b="26454" l="0" r="0" t="0"/>
          <a:stretch/>
        </p:blipFill>
        <p:spPr>
          <a:xfrm>
            <a:off x="5249025" y="1509275"/>
            <a:ext cx="1751475" cy="12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847" y="3264850"/>
            <a:ext cx="1568525" cy="14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2</a:t>
            </a:r>
            <a:endParaRPr/>
          </a:p>
        </p:txBody>
      </p:sp>
      <p:sp>
        <p:nvSpPr>
          <p:cNvPr id="1759" name="Google Shape;1759;p78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Min-Max Sum</a:t>
            </a:r>
            <a:endParaRPr/>
          </a:p>
        </p:txBody>
      </p:sp>
      <p:sp>
        <p:nvSpPr>
          <p:cNvPr id="1765" name="Google Shape;1765;p79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Given three numbers, find the minimum and maximum sum after choosing two of three numbers.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 example, given the three numbers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[2, 4, 6], the maximum sum would be 10, and the minimum sum would be 6.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 three positive integers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 the minimum sum, then the maximum sum.</a:t>
            </a:r>
            <a:endParaRPr sz="1600"/>
          </a:p>
        </p:txBody>
      </p:sp>
      <p:sp>
        <p:nvSpPr>
          <p:cNvPr id="1766" name="Google Shape;1766;p79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67" name="Google Shape;17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025" y="1575638"/>
            <a:ext cx="19240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025" y="3324188"/>
            <a:ext cx="192405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3</a:t>
            </a:r>
            <a:endParaRPr/>
          </a:p>
        </p:txBody>
      </p:sp>
      <p:sp>
        <p:nvSpPr>
          <p:cNvPr id="1774" name="Google Shape;1774;p80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6"/>
          <p:cNvSpPr txBox="1"/>
          <p:nvPr>
            <p:ph type="title"/>
          </p:nvPr>
        </p:nvSpPr>
        <p:spPr>
          <a:xfrm>
            <a:off x="720000" y="445025"/>
            <a:ext cx="77040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a program?</a:t>
            </a:r>
            <a:endParaRPr/>
          </a:p>
        </p:txBody>
      </p:sp>
      <p:pic>
        <p:nvPicPr>
          <p:cNvPr id="1406" name="Google Shape;14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150" y="1476349"/>
            <a:ext cx="4245625" cy="24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625" y="1248563"/>
            <a:ext cx="1943825" cy="28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36"/>
          <p:cNvSpPr txBox="1"/>
          <p:nvPr/>
        </p:nvSpPr>
        <p:spPr>
          <a:xfrm>
            <a:off x="941850" y="4181600"/>
            <a:ext cx="38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(Ignore the colours)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Maximizing Ice Cream</a:t>
            </a:r>
            <a:endParaRPr/>
          </a:p>
        </p:txBody>
      </p:sp>
      <p:sp>
        <p:nvSpPr>
          <p:cNvPr id="1780" name="Google Shape;1780;p81"/>
          <p:cNvSpPr txBox="1"/>
          <p:nvPr>
            <p:ph idx="1" type="body"/>
          </p:nvPr>
        </p:nvSpPr>
        <p:spPr>
          <a:xfrm>
            <a:off x="720000" y="1139550"/>
            <a:ext cx="42909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It’s a hot summer day out, and you currently have </a:t>
            </a:r>
            <a:r>
              <a:rPr i="1" lang="en" sz="1600"/>
              <a:t>‘A’</a:t>
            </a:r>
            <a:r>
              <a:rPr lang="en" sz="1600"/>
              <a:t> ice cream cones. A suspicious man comes up to you and offers you two choices; the first is to receive </a:t>
            </a:r>
            <a:r>
              <a:rPr i="1" lang="en" sz="1600"/>
              <a:t>‘B’</a:t>
            </a:r>
            <a:r>
              <a:rPr lang="en" sz="1600"/>
              <a:t> extra ice cream cones, and the second is to multiply your current number of ice cream cones by </a:t>
            </a:r>
            <a:r>
              <a:rPr i="1" lang="en" sz="1600"/>
              <a:t>‘C’</a:t>
            </a:r>
            <a:r>
              <a:rPr lang="en" sz="1600"/>
              <a:t>. Which choice maximizes your ice cream cones?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 three integers, A, B, and C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 B or C depending on the better choice</a:t>
            </a:r>
            <a:endParaRPr sz="1600"/>
          </a:p>
        </p:txBody>
      </p:sp>
      <p:sp>
        <p:nvSpPr>
          <p:cNvPr id="1781" name="Google Shape;1781;p81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82" name="Google Shape;178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975" y="1568963"/>
            <a:ext cx="19240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975" y="3164213"/>
            <a:ext cx="192405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4</a:t>
            </a:r>
            <a:endParaRPr/>
          </a:p>
        </p:txBody>
      </p:sp>
      <p:sp>
        <p:nvSpPr>
          <p:cNvPr id="1789" name="Google Shape;1789;p82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Maximizing Ice Cream 2</a:t>
            </a:r>
            <a:endParaRPr/>
          </a:p>
        </p:txBody>
      </p:sp>
      <p:sp>
        <p:nvSpPr>
          <p:cNvPr id="1795" name="Google Shape;1795;p83"/>
          <p:cNvSpPr txBox="1"/>
          <p:nvPr>
            <p:ph idx="1" type="body"/>
          </p:nvPr>
        </p:nvSpPr>
        <p:spPr>
          <a:xfrm>
            <a:off x="720000" y="1139550"/>
            <a:ext cx="42909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Now, you'll have to solve the problem more than once. The input will start with a number 'N', and you'll receive the three previous integers 'N' number of times.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 the number N. Then, on 'N' lines, you'll receive three integers, A, B, and C.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 B or C depending on the better choice, for each of the 'N' inputs.</a:t>
            </a:r>
            <a:endParaRPr sz="1600"/>
          </a:p>
        </p:txBody>
      </p:sp>
      <p:sp>
        <p:nvSpPr>
          <p:cNvPr id="1796" name="Google Shape;1796;p83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97" name="Google Shape;179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013" y="1510775"/>
            <a:ext cx="166687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625" y="3508775"/>
            <a:ext cx="822850" cy="14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5</a:t>
            </a:r>
            <a:endParaRPr/>
          </a:p>
        </p:txBody>
      </p:sp>
      <p:sp>
        <p:nvSpPr>
          <p:cNvPr id="1804" name="Google Shape;1804;p84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Maximizing Ice Cream 3</a:t>
            </a:r>
            <a:endParaRPr/>
          </a:p>
        </p:txBody>
      </p:sp>
      <p:sp>
        <p:nvSpPr>
          <p:cNvPr id="1810" name="Google Shape;1810;p85"/>
          <p:cNvSpPr txBox="1"/>
          <p:nvPr>
            <p:ph idx="1" type="body"/>
          </p:nvPr>
        </p:nvSpPr>
        <p:spPr>
          <a:xfrm>
            <a:off x="720000" y="1139550"/>
            <a:ext cx="42909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if both choices give the same number of ice creams? We want to deal with the special case!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 the number N. Then, on 'N' lines, you'll receive three integers, A, B, and C.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 B or C depending on the better choice for each of the 'N' inputs. In the case that both choices give equal benefits, output the word "EQUAL".</a:t>
            </a:r>
            <a:endParaRPr sz="1600"/>
          </a:p>
        </p:txBody>
      </p:sp>
      <p:sp>
        <p:nvSpPr>
          <p:cNvPr id="1811" name="Google Shape;1811;p85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Input: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Output: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12" name="Google Shape;18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628" y="1566925"/>
            <a:ext cx="1550950" cy="13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613" y="3523200"/>
            <a:ext cx="12287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6</a:t>
            </a:r>
            <a:endParaRPr/>
          </a:p>
        </p:txBody>
      </p:sp>
      <p:sp>
        <p:nvSpPr>
          <p:cNvPr id="1819" name="Google Shape;1819;p86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87"/>
          <p:cNvSpPr txBox="1"/>
          <p:nvPr>
            <p:ph type="ctrTitle"/>
          </p:nvPr>
        </p:nvSpPr>
        <p:spPr>
          <a:xfrm>
            <a:off x="88200" y="1976325"/>
            <a:ext cx="4634400" cy="20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@maccpteam on Instagram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</a:t>
            </a:r>
            <a:endParaRPr/>
          </a:p>
        </p:txBody>
      </p:sp>
      <p:pic>
        <p:nvPicPr>
          <p:cNvPr id="1825" name="Google Shape;182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425" y="-908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7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purpose of programming?</a:t>
            </a:r>
            <a:endParaRPr/>
          </a:p>
        </p:txBody>
      </p:sp>
      <p:sp>
        <p:nvSpPr>
          <p:cNvPr id="1414" name="Google Shape;1414;p37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main point…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8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20" name="Google Shape;1420;p38"/>
          <p:cNvSpPr txBox="1"/>
          <p:nvPr>
            <p:ph idx="1" type="subTitle"/>
          </p:nvPr>
        </p:nvSpPr>
        <p:spPr>
          <a:xfrm>
            <a:off x="757375" y="383552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complicated.</a:t>
            </a:r>
            <a:endParaRPr/>
          </a:p>
        </p:txBody>
      </p:sp>
      <p:sp>
        <p:nvSpPr>
          <p:cNvPr id="1421" name="Google Shape;1421;p38"/>
          <p:cNvSpPr txBox="1"/>
          <p:nvPr>
            <p:ph type="title"/>
          </p:nvPr>
        </p:nvSpPr>
        <p:spPr>
          <a:xfrm>
            <a:off x="720000" y="2213900"/>
            <a:ext cx="839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Your Environment</a:t>
            </a:r>
            <a:endParaRPr/>
          </a:p>
        </p:txBody>
      </p:sp>
      <p:grpSp>
        <p:nvGrpSpPr>
          <p:cNvPr id="1422" name="Google Shape;1422;p38"/>
          <p:cNvGrpSpPr/>
          <p:nvPr/>
        </p:nvGrpSpPr>
        <p:grpSpPr>
          <a:xfrm>
            <a:off x="833475" y="3602851"/>
            <a:ext cx="4558967" cy="134100"/>
            <a:chOff x="796100" y="3019701"/>
            <a:chExt cx="4558967" cy="134100"/>
          </a:xfrm>
        </p:grpSpPr>
        <p:sp>
          <p:nvSpPr>
            <p:cNvPr id="1423" name="Google Shape;14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4" name="Google Shape;14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25" name="Google Shape;14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IDE: Replit</a:t>
            </a:r>
            <a:endParaRPr/>
          </a:p>
        </p:txBody>
      </p:sp>
      <p:sp>
        <p:nvSpPr>
          <p:cNvPr id="1431" name="Google Shape;1431;p39"/>
          <p:cNvSpPr txBox="1"/>
          <p:nvPr>
            <p:ph idx="1" type="subTitle"/>
          </p:nvPr>
        </p:nvSpPr>
        <p:spPr>
          <a:xfrm>
            <a:off x="720000" y="4170525"/>
            <a:ext cx="1981800" cy="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for Replit</a:t>
            </a:r>
            <a:endParaRPr/>
          </a:p>
        </p:txBody>
      </p:sp>
      <p:sp>
        <p:nvSpPr>
          <p:cNvPr id="1432" name="Google Shape;1432;p39"/>
          <p:cNvSpPr txBox="1"/>
          <p:nvPr>
            <p:ph idx="2" type="subTitle"/>
          </p:nvPr>
        </p:nvSpPr>
        <p:spPr>
          <a:xfrm>
            <a:off x="3584497" y="4382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Create App</a:t>
            </a:r>
            <a:endParaRPr/>
          </a:p>
        </p:txBody>
      </p:sp>
      <p:sp>
        <p:nvSpPr>
          <p:cNvPr id="1433" name="Google Shape;1433;p39"/>
          <p:cNvSpPr txBox="1"/>
          <p:nvPr>
            <p:ph idx="3" type="subTitle"/>
          </p:nvPr>
        </p:nvSpPr>
        <p:spPr>
          <a:xfrm>
            <a:off x="6505525" y="4382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the C++ Template</a:t>
            </a:r>
            <a:endParaRPr/>
          </a:p>
        </p:txBody>
      </p:sp>
      <p:pic>
        <p:nvPicPr>
          <p:cNvPr id="1434" name="Google Shape;1434;p39" title="mcp0.jpg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50" y="1536275"/>
            <a:ext cx="2813100" cy="2553300"/>
          </a:xfrm>
          <a:prstGeom prst="snip1Rect">
            <a:avLst>
              <a:gd fmla="val 16667" name="adj"/>
            </a:avLst>
          </a:prstGeom>
        </p:spPr>
      </p:pic>
      <p:pic>
        <p:nvPicPr>
          <p:cNvPr id="1435" name="Google Shape;1435;p39" title="mcp1.jpg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10112" l="0" r="0" t="0"/>
          <a:stretch/>
        </p:blipFill>
        <p:spPr>
          <a:xfrm>
            <a:off x="3246700" y="1306925"/>
            <a:ext cx="2657400" cy="3012000"/>
          </a:xfrm>
          <a:prstGeom prst="snip1Rect">
            <a:avLst>
              <a:gd fmla="val 16667" name="adj"/>
            </a:avLst>
          </a:prstGeom>
        </p:spPr>
      </p:pic>
      <p:pic>
        <p:nvPicPr>
          <p:cNvPr id="1436" name="Google Shape;1436;p39" title="mcp3.jpg"/>
          <p:cNvPicPr preferRelativeResize="0"/>
          <p:nvPr>
            <p:ph idx="9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3350" y="1306925"/>
            <a:ext cx="2813100" cy="3012000"/>
          </a:xfrm>
          <a:prstGeom prst="snip1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IDEs</a:t>
            </a:r>
            <a:endParaRPr/>
          </a:p>
        </p:txBody>
      </p:sp>
      <p:sp>
        <p:nvSpPr>
          <p:cNvPr id="1442" name="Google Shape;1442;p40"/>
          <p:cNvSpPr txBox="1"/>
          <p:nvPr>
            <p:ph idx="1" type="subTitle"/>
          </p:nvPr>
        </p:nvSpPr>
        <p:spPr>
          <a:xfrm>
            <a:off x="4881006" y="315172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Replit offers a cloud based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Convenient</a:t>
            </a:r>
            <a:r>
              <a:rPr lang="en"/>
              <a:t> for small scale 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OnlineGDB is also an option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Recommend VScode for larger projects</a:t>
            </a:r>
            <a:endParaRPr/>
          </a:p>
        </p:txBody>
      </p:sp>
      <p:sp>
        <p:nvSpPr>
          <p:cNvPr id="1443" name="Google Shape;1443;p40"/>
          <p:cNvSpPr txBox="1"/>
          <p:nvPr>
            <p:ph idx="2" type="subTitle"/>
          </p:nvPr>
        </p:nvSpPr>
        <p:spPr>
          <a:xfrm>
            <a:off x="242975" y="1102100"/>
            <a:ext cx="44826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Code Editor, similar to a text editor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Compiler</a:t>
            </a:r>
            <a:r>
              <a:rPr lang="en" sz="1800"/>
              <a:t> or Interpreter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Debugger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 Tools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File/Project Management</a:t>
            </a:r>
            <a:endParaRPr sz="1800"/>
          </a:p>
        </p:txBody>
      </p:sp>
      <p:pic>
        <p:nvPicPr>
          <p:cNvPr id="1444" name="Google Shape;1444;p40"/>
          <p:cNvPicPr preferRelativeResize="0"/>
          <p:nvPr/>
        </p:nvPicPr>
        <p:blipFill rotWithShape="1">
          <a:blip r:embed="rId3">
            <a:alphaModFix/>
          </a:blip>
          <a:srcRect b="29641" l="0" r="0" t="0"/>
          <a:stretch/>
        </p:blipFill>
        <p:spPr>
          <a:xfrm>
            <a:off x="494000" y="3315050"/>
            <a:ext cx="3543000" cy="15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4">
            <a:alphaModFix/>
          </a:blip>
          <a:srcRect b="0" l="0" r="34678" t="0"/>
          <a:stretch/>
        </p:blipFill>
        <p:spPr>
          <a:xfrm>
            <a:off x="5070800" y="1288050"/>
            <a:ext cx="2979151" cy="16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880000"/>
      </a:dk1>
      <a:lt1>
        <a:srgbClr val="FFFFFF"/>
      </a:lt1>
      <a:dk2>
        <a:srgbClr val="FF8800"/>
      </a:dk2>
      <a:lt2>
        <a:srgbClr val="880000"/>
      </a:lt2>
      <a:accent1>
        <a:srgbClr val="FF6600"/>
      </a:accent1>
      <a:accent2>
        <a:srgbClr val="FF4400"/>
      </a:accent2>
      <a:accent3>
        <a:srgbClr val="980000"/>
      </a:accent3>
      <a:accent4>
        <a:srgbClr val="FF0000"/>
      </a:accent4>
      <a:accent5>
        <a:srgbClr val="FF0000"/>
      </a:accent5>
      <a:accent6>
        <a:srgbClr val="FF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